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7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8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9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0.xml" ContentType="application/vnd.openxmlformats-officedocument.themeOverride+xml"/>
  <Override PartName="/ppt/drawings/drawing1.xml" ContentType="application/vnd.openxmlformats-officedocument.drawingml.chartshapes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1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2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3"/>
  </p:notesMasterIdLst>
  <p:handoutMasterIdLst>
    <p:handoutMasterId r:id="rId24"/>
  </p:handoutMasterIdLst>
  <p:sldIdLst>
    <p:sldId id="391" r:id="rId2"/>
    <p:sldId id="502" r:id="rId3"/>
    <p:sldId id="508" r:id="rId4"/>
    <p:sldId id="501" r:id="rId5"/>
    <p:sldId id="495" r:id="rId6"/>
    <p:sldId id="504" r:id="rId7"/>
    <p:sldId id="468" r:id="rId8"/>
    <p:sldId id="490" r:id="rId9"/>
    <p:sldId id="506" r:id="rId10"/>
    <p:sldId id="491" r:id="rId11"/>
    <p:sldId id="507" r:id="rId12"/>
    <p:sldId id="473" r:id="rId13"/>
    <p:sldId id="503" r:id="rId14"/>
    <p:sldId id="480" r:id="rId15"/>
    <p:sldId id="471" r:id="rId16"/>
    <p:sldId id="477" r:id="rId17"/>
    <p:sldId id="498" r:id="rId18"/>
    <p:sldId id="475" r:id="rId19"/>
    <p:sldId id="488" r:id="rId20"/>
    <p:sldId id="496" r:id="rId21"/>
    <p:sldId id="509" r:id="rId22"/>
  </p:sldIdLst>
  <p:sldSz cx="12192000" cy="6858000"/>
  <p:notesSz cx="6794500" cy="9906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939A55A6-62E1-46A1-8D3A-B6D106D17FDE}">
          <p14:sldIdLst>
            <p14:sldId id="391"/>
            <p14:sldId id="502"/>
            <p14:sldId id="508"/>
            <p14:sldId id="501"/>
            <p14:sldId id="495"/>
            <p14:sldId id="504"/>
            <p14:sldId id="468"/>
            <p14:sldId id="490"/>
            <p14:sldId id="506"/>
            <p14:sldId id="491"/>
            <p14:sldId id="507"/>
            <p14:sldId id="473"/>
            <p14:sldId id="503"/>
            <p14:sldId id="480"/>
            <p14:sldId id="471"/>
            <p14:sldId id="477"/>
            <p14:sldId id="498"/>
            <p14:sldId id="475"/>
            <p14:sldId id="488"/>
            <p14:sldId id="496"/>
            <p14:sldId id="50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FFFFFF"/>
    <a:srgbClr val="FF7C80"/>
    <a:srgbClr val="FFC000"/>
    <a:srgbClr val="0000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Stile con tema 1 - Color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FD4443E-F989-4FC4-A0C8-D5A2AF1F390B}" styleName="Stile scuro 1 - Color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Stile medio 3 - Color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147566\Desktop\2024_Istat%20media%202023\2024_SR_TD_TA_TO_Dis_Inat_occ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6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7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47566\Desktop\2024_Istat%20media%202023\Copia%20di%20Elab_dati_ISTAT_2018-2023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3.xml"/><Relationship Id="rId1" Type="http://schemas.microsoft.com/office/2011/relationships/chartStyle" Target="style13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8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9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47566\Desktop\2024_Istat%20media%202023\elab_regionali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47566\Desktop\2024_Istat%20media%202023\elab_regionali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10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47566\Desktop\2024_OCB_anno2023\2024_COB_2023_carlos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47566\Desktop\2024_OCB_anno2023\2024_COB_2023_carlos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147566\Desktop\2024_Istat%20media%202023\2024_SR_TD_TA_TO_Dis_Inat_occ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47566\Desktop\2024_COB_anno2023\2024_COB_2023_carlos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\Documenti\3.%20AREA%20ARL_OSCMdL\02.%20Osservatorio%20MdL\01.%20Monitoraggio%20e%20analisi%20MdL\2023_SR_COB\Serie%20storiche%20Saldi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147566\Desktop\2024_Istat%20media%202023\2024_SR_TD_TA_TO_Dis_Inat_occ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3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4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sr_va!$C$9</c:f>
              <c:strCache>
                <c:ptCount val="1"/>
                <c:pt idx="0">
                  <c:v>disoccupati</c:v>
                </c:pt>
              </c:strCache>
            </c:strRef>
          </c:tx>
          <c:spPr>
            <a:ln w="127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" lastClr="FFFFFF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7F-4816-9DEA-97500247A89B}"/>
                </c:ext>
              </c:extLst>
            </c:dLbl>
            <c:dLbl>
              <c:idx val="18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7F-4816-9DEA-97500247A89B}"/>
                </c:ext>
              </c:extLst>
            </c:dLbl>
            <c:dLbl>
              <c:idx val="19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7F-4816-9DEA-97500247A8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sr_va!$D$3:$W$3</c:f>
              <c:strCache>
                <c:ptCount val="2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</c:strCache>
            </c:strRef>
          </c:cat>
          <c:val>
            <c:numRef>
              <c:f>sr_va!$D$9:$W$9</c:f>
              <c:numCache>
                <c:formatCode>#,##0</c:formatCode>
                <c:ptCount val="20"/>
                <c:pt idx="0">
                  <c:v>20669</c:v>
                </c:pt>
                <c:pt idx="1">
                  <c:v>21899</c:v>
                </c:pt>
                <c:pt idx="2">
                  <c:v>18600</c:v>
                </c:pt>
                <c:pt idx="3">
                  <c:v>18290</c:v>
                </c:pt>
                <c:pt idx="4">
                  <c:v>23091</c:v>
                </c:pt>
                <c:pt idx="5">
                  <c:v>27812</c:v>
                </c:pt>
                <c:pt idx="6">
                  <c:v>30400</c:v>
                </c:pt>
                <c:pt idx="7">
                  <c:v>27488</c:v>
                </c:pt>
                <c:pt idx="8">
                  <c:v>36243</c:v>
                </c:pt>
                <c:pt idx="9">
                  <c:v>41296</c:v>
                </c:pt>
                <c:pt idx="10">
                  <c:v>43008</c:v>
                </c:pt>
                <c:pt idx="11">
                  <c:v>43102</c:v>
                </c:pt>
                <c:pt idx="12">
                  <c:v>40637</c:v>
                </c:pt>
                <c:pt idx="13">
                  <c:v>36379</c:v>
                </c:pt>
                <c:pt idx="14">
                  <c:v>36125</c:v>
                </c:pt>
                <c:pt idx="15">
                  <c:v>32787</c:v>
                </c:pt>
                <c:pt idx="16">
                  <c:v>30258</c:v>
                </c:pt>
                <c:pt idx="17">
                  <c:v>30756</c:v>
                </c:pt>
                <c:pt idx="18">
                  <c:v>29135</c:v>
                </c:pt>
                <c:pt idx="19">
                  <c:v>24823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DBE5-4F2E-B623-C631F1FF01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7005408"/>
        <c:axId val="1126407792"/>
      </c:lineChart>
      <c:catAx>
        <c:axId val="123700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26407792"/>
        <c:crosses val="autoZero"/>
        <c:auto val="1"/>
        <c:lblAlgn val="ctr"/>
        <c:lblOffset val="100"/>
        <c:noMultiLvlLbl val="0"/>
      </c:catAx>
      <c:valAx>
        <c:axId val="1126407792"/>
        <c:scaling>
          <c:orientation val="minMax"/>
          <c:min val="10000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37005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chemeClr val="tx1"/>
          </a:solidFill>
        </a:defRPr>
      </a:pPr>
      <a:endParaRPr lang="it-IT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'Dati regionali - durata della d'!$J$8</c:f>
              <c:strCache>
                <c:ptCount val="1"/>
                <c:pt idx="0">
                  <c:v>12 mesi e più</c:v>
                </c:pt>
              </c:strCache>
            </c:strRef>
          </c:tx>
          <c:spPr>
            <a:solidFill>
              <a:srgbClr val="4472C4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Pt>
            <c:idx val="16"/>
            <c:invertIfNegative val="0"/>
            <c:bubble3D val="0"/>
            <c:spPr>
              <a:solidFill>
                <a:srgbClr val="4472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84A-4581-BC78-306BB5537BB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'Dati regionali - durata della d'!$I$9:$I$31</c:f>
              <c:strCache>
                <c:ptCount val="23"/>
                <c:pt idx="0">
                  <c:v>  Campania</c:v>
                </c:pt>
                <c:pt idx="1">
                  <c:v>  Calabria</c:v>
                </c:pt>
                <c:pt idx="2">
                  <c:v>  Sicilia</c:v>
                </c:pt>
                <c:pt idx="3">
                  <c:v>  Puglia</c:v>
                </c:pt>
                <c:pt idx="4">
                  <c:v>  Sardegna</c:v>
                </c:pt>
                <c:pt idx="5">
                  <c:v>  Molise</c:v>
                </c:pt>
                <c:pt idx="6">
                  <c:v>  Abruzzo</c:v>
                </c:pt>
                <c:pt idx="7">
                  <c:v>Italia</c:v>
                </c:pt>
                <c:pt idx="8">
                  <c:v>  Basilicata</c:v>
                </c:pt>
                <c:pt idx="9">
                  <c:v>  Lazio</c:v>
                </c:pt>
                <c:pt idx="10">
                  <c:v>  Liguria</c:v>
                </c:pt>
                <c:pt idx="11">
                  <c:v>  Piemonte</c:v>
                </c:pt>
                <c:pt idx="12">
                  <c:v>  Umbria</c:v>
                </c:pt>
                <c:pt idx="13">
                  <c:v>  Toscana</c:v>
                </c:pt>
                <c:pt idx="14">
                  <c:v>  Marche</c:v>
                </c:pt>
                <c:pt idx="15">
                  <c:v>  Emilia-Romagna</c:v>
                </c:pt>
                <c:pt idx="16">
                  <c:v>FVG</c:v>
                </c:pt>
                <c:pt idx="17">
                  <c:v>  Veneto</c:v>
                </c:pt>
                <c:pt idx="18">
                  <c:v>  Valle d'Aosta</c:v>
                </c:pt>
                <c:pt idx="19">
                  <c:v>  Lombardia</c:v>
                </c:pt>
                <c:pt idx="20">
                  <c:v>PA Trento</c:v>
                </c:pt>
                <c:pt idx="21">
                  <c:v>  Trentino Alto Adige</c:v>
                </c:pt>
                <c:pt idx="22">
                  <c:v>  PA Bolzano</c:v>
                </c:pt>
              </c:strCache>
            </c:strRef>
          </c:cat>
          <c:val>
            <c:numRef>
              <c:f>'Dati regionali - durata della d'!$J$9:$J$31</c:f>
              <c:numCache>
                <c:formatCode>#,##0.0_ ;\-#,##0.0\ </c:formatCode>
                <c:ptCount val="23"/>
                <c:pt idx="0">
                  <c:v>12.042425</c:v>
                </c:pt>
                <c:pt idx="1">
                  <c:v>11.321251</c:v>
                </c:pt>
                <c:pt idx="2">
                  <c:v>10.641878</c:v>
                </c:pt>
                <c:pt idx="3">
                  <c:v>7.2110849999999997</c:v>
                </c:pt>
                <c:pt idx="4">
                  <c:v>5.113499</c:v>
                </c:pt>
                <c:pt idx="5">
                  <c:v>5.9330150000000001</c:v>
                </c:pt>
                <c:pt idx="6">
                  <c:v>5.1141069999999997</c:v>
                </c:pt>
                <c:pt idx="7">
                  <c:v>4.2725359999999997</c:v>
                </c:pt>
                <c:pt idx="8">
                  <c:v>3.9878420000000001</c:v>
                </c:pt>
                <c:pt idx="9">
                  <c:v>3.9589159999999999</c:v>
                </c:pt>
                <c:pt idx="10">
                  <c:v>2.9559060000000001</c:v>
                </c:pt>
                <c:pt idx="11">
                  <c:v>3.1734680000000002</c:v>
                </c:pt>
                <c:pt idx="12">
                  <c:v>2.0951939999999998</c:v>
                </c:pt>
                <c:pt idx="13">
                  <c:v>1.9590639999999999</c:v>
                </c:pt>
                <c:pt idx="14">
                  <c:v>2.2829630000000001</c:v>
                </c:pt>
                <c:pt idx="15">
                  <c:v>2.0248089999999999</c:v>
                </c:pt>
                <c:pt idx="16">
                  <c:v>1.8547400000000001</c:v>
                </c:pt>
                <c:pt idx="17">
                  <c:v>1.6690130000000001</c:v>
                </c:pt>
                <c:pt idx="18">
                  <c:v>1.233859</c:v>
                </c:pt>
                <c:pt idx="19">
                  <c:v>1.658674</c:v>
                </c:pt>
                <c:pt idx="20">
                  <c:v>0.80187900000000001</c:v>
                </c:pt>
                <c:pt idx="21">
                  <c:v>0.48608499999999999</c:v>
                </c:pt>
                <c:pt idx="22">
                  <c:v>0.181369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E3-429F-9678-C67EB89E01BE}"/>
            </c:ext>
          </c:extLst>
        </c:ser>
        <c:ser>
          <c:idx val="1"/>
          <c:order val="1"/>
          <c:tx>
            <c:strRef>
              <c:f>'Dati regionali - durata della d'!$K$8</c:f>
              <c:strCache>
                <c:ptCount val="1"/>
                <c:pt idx="0">
                  <c:v>totale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84A-4581-BC78-306BB5537BB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'Dati regionali - durata della d'!$I$9:$I$31</c:f>
              <c:strCache>
                <c:ptCount val="23"/>
                <c:pt idx="0">
                  <c:v>  Campania</c:v>
                </c:pt>
                <c:pt idx="1">
                  <c:v>  Calabria</c:v>
                </c:pt>
                <c:pt idx="2">
                  <c:v>  Sicilia</c:v>
                </c:pt>
                <c:pt idx="3">
                  <c:v>  Puglia</c:v>
                </c:pt>
                <c:pt idx="4">
                  <c:v>  Sardegna</c:v>
                </c:pt>
                <c:pt idx="5">
                  <c:v>  Molise</c:v>
                </c:pt>
                <c:pt idx="6">
                  <c:v>  Abruzzo</c:v>
                </c:pt>
                <c:pt idx="7">
                  <c:v>Italia</c:v>
                </c:pt>
                <c:pt idx="8">
                  <c:v>  Basilicata</c:v>
                </c:pt>
                <c:pt idx="9">
                  <c:v>  Lazio</c:v>
                </c:pt>
                <c:pt idx="10">
                  <c:v>  Liguria</c:v>
                </c:pt>
                <c:pt idx="11">
                  <c:v>  Piemonte</c:v>
                </c:pt>
                <c:pt idx="12">
                  <c:v>  Umbria</c:v>
                </c:pt>
                <c:pt idx="13">
                  <c:v>  Toscana</c:v>
                </c:pt>
                <c:pt idx="14">
                  <c:v>  Marche</c:v>
                </c:pt>
                <c:pt idx="15">
                  <c:v>  Emilia-Romagna</c:v>
                </c:pt>
                <c:pt idx="16">
                  <c:v>FVG</c:v>
                </c:pt>
                <c:pt idx="17">
                  <c:v>  Veneto</c:v>
                </c:pt>
                <c:pt idx="18">
                  <c:v>  Valle d'Aosta</c:v>
                </c:pt>
                <c:pt idx="19">
                  <c:v>  Lombardia</c:v>
                </c:pt>
                <c:pt idx="20">
                  <c:v>PA Trento</c:v>
                </c:pt>
                <c:pt idx="21">
                  <c:v>  Trentino Alto Adige</c:v>
                </c:pt>
                <c:pt idx="22">
                  <c:v>  PA Bolzano</c:v>
                </c:pt>
              </c:strCache>
            </c:strRef>
          </c:cat>
          <c:val>
            <c:numRef>
              <c:f>'Dati regionali - durata della d'!$K$9:$K$31</c:f>
              <c:numCache>
                <c:formatCode>#,##0.0_ ;\-#,##0.0\ </c:formatCode>
                <c:ptCount val="23"/>
                <c:pt idx="0">
                  <c:v>17.828049</c:v>
                </c:pt>
                <c:pt idx="1">
                  <c:v>16.213553000000001</c:v>
                </c:pt>
                <c:pt idx="2">
                  <c:v>16.060686</c:v>
                </c:pt>
                <c:pt idx="3">
                  <c:v>11.808282</c:v>
                </c:pt>
                <c:pt idx="4">
                  <c:v>10.244880999999999</c:v>
                </c:pt>
                <c:pt idx="5">
                  <c:v>9.8113139999999994</c:v>
                </c:pt>
                <c:pt idx="6">
                  <c:v>8.2531920000000003</c:v>
                </c:pt>
                <c:pt idx="7">
                  <c:v>7.7976150000000004</c:v>
                </c:pt>
                <c:pt idx="8">
                  <c:v>7.7167139999999996</c:v>
                </c:pt>
                <c:pt idx="9">
                  <c:v>7.3161350000000001</c:v>
                </c:pt>
                <c:pt idx="10">
                  <c:v>6.2585490000000004</c:v>
                </c:pt>
                <c:pt idx="11">
                  <c:v>6.2517659999999999</c:v>
                </c:pt>
                <c:pt idx="12">
                  <c:v>6.0239200000000004</c:v>
                </c:pt>
                <c:pt idx="13">
                  <c:v>5.3765049999999999</c:v>
                </c:pt>
                <c:pt idx="14">
                  <c:v>5.3035860000000001</c:v>
                </c:pt>
                <c:pt idx="15">
                  <c:v>5.0566490000000002</c:v>
                </c:pt>
                <c:pt idx="16">
                  <c:v>4.6768419999999997</c:v>
                </c:pt>
                <c:pt idx="17">
                  <c:v>4.3113400000000004</c:v>
                </c:pt>
                <c:pt idx="18">
                  <c:v>4.0879190000000003</c:v>
                </c:pt>
                <c:pt idx="19">
                  <c:v>4.0732970000000002</c:v>
                </c:pt>
                <c:pt idx="20">
                  <c:v>3.8059080000000001</c:v>
                </c:pt>
                <c:pt idx="21">
                  <c:v>2.8831540000000002</c:v>
                </c:pt>
                <c:pt idx="22">
                  <c:v>1.9939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E3-429F-9678-C67EB89E01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9"/>
        <c:axId val="530363055"/>
        <c:axId val="550806671"/>
      </c:barChart>
      <c:catAx>
        <c:axId val="530363055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50806671"/>
        <c:crosses val="autoZero"/>
        <c:auto val="1"/>
        <c:lblAlgn val="ctr"/>
        <c:lblOffset val="100"/>
        <c:noMultiLvlLbl val="0"/>
      </c:catAx>
      <c:valAx>
        <c:axId val="550806671"/>
        <c:scaling>
          <c:orientation val="minMax"/>
        </c:scaling>
        <c:delete val="1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.0_ ;\-#,##0.0\ " sourceLinked="1"/>
        <c:majorTickMark val="none"/>
        <c:minorTickMark val="none"/>
        <c:tickLblPos val="nextTo"/>
        <c:crossAx val="5303630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it-IT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Foglio2!$I$4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903-497E-AA82-ADC528F0F83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Foglio2!$C$5:$C$26</c:f>
              <c:strCache>
                <c:ptCount val="22"/>
                <c:pt idx="0">
                  <c:v>  PA Bolzano</c:v>
                </c:pt>
                <c:pt idx="1">
                  <c:v>  Valle d'Aosta</c:v>
                </c:pt>
                <c:pt idx="2">
                  <c:v>  Emilia-Romagna</c:v>
                </c:pt>
                <c:pt idx="3">
                  <c:v>  Veneto</c:v>
                </c:pt>
                <c:pt idx="4">
                  <c:v>  Toscana</c:v>
                </c:pt>
                <c:pt idx="5">
                  <c:v>PA Trento</c:v>
                </c:pt>
                <c:pt idx="6">
                  <c:v>  Lombardia</c:v>
                </c:pt>
                <c:pt idx="7">
                  <c:v>FVG</c:v>
                </c:pt>
                <c:pt idx="8">
                  <c:v>  Liguria</c:v>
                </c:pt>
                <c:pt idx="9">
                  <c:v>  Piemonte</c:v>
                </c:pt>
                <c:pt idx="10">
                  <c:v>  Marche</c:v>
                </c:pt>
                <c:pt idx="11">
                  <c:v>  Umbria</c:v>
                </c:pt>
                <c:pt idx="12">
                  <c:v>  Lazio</c:v>
                </c:pt>
                <c:pt idx="13">
                  <c:v>  Abruzzo</c:v>
                </c:pt>
                <c:pt idx="14">
                  <c:v>Italia</c:v>
                </c:pt>
                <c:pt idx="15">
                  <c:v>  Molise</c:v>
                </c:pt>
                <c:pt idx="16">
                  <c:v>  Sardegna</c:v>
                </c:pt>
                <c:pt idx="17">
                  <c:v>  Basilicata</c:v>
                </c:pt>
                <c:pt idx="18">
                  <c:v>  Puglia</c:v>
                </c:pt>
                <c:pt idx="19">
                  <c:v>  Campania</c:v>
                </c:pt>
                <c:pt idx="20">
                  <c:v>  Sicilia</c:v>
                </c:pt>
                <c:pt idx="21">
                  <c:v>  Calabria</c:v>
                </c:pt>
              </c:strCache>
            </c:strRef>
          </c:cat>
          <c:val>
            <c:numRef>
              <c:f>Foglio2!$I$5:$I$26</c:f>
              <c:numCache>
                <c:formatCode>#,##0.0_ ;\-#,##0.0\ </c:formatCode>
                <c:ptCount val="22"/>
                <c:pt idx="0">
                  <c:v>24.127295</c:v>
                </c:pt>
                <c:pt idx="1">
                  <c:v>25.188454</c:v>
                </c:pt>
                <c:pt idx="2">
                  <c:v>25.604299000000001</c:v>
                </c:pt>
                <c:pt idx="3">
                  <c:v>26.376296</c:v>
                </c:pt>
                <c:pt idx="4">
                  <c:v>26.729327000000001</c:v>
                </c:pt>
                <c:pt idx="5">
                  <c:v>26.991779000000001</c:v>
                </c:pt>
                <c:pt idx="6">
                  <c:v>27.796493999999999</c:v>
                </c:pt>
                <c:pt idx="7">
                  <c:v>27.880628000000002</c:v>
                </c:pt>
                <c:pt idx="8">
                  <c:v>28.088698000000001</c:v>
                </c:pt>
                <c:pt idx="9">
                  <c:v>28.380564</c:v>
                </c:pt>
                <c:pt idx="10">
                  <c:v>28.842030000000001</c:v>
                </c:pt>
                <c:pt idx="11">
                  <c:v>29.251912999999998</c:v>
                </c:pt>
                <c:pt idx="12">
                  <c:v>31.780567000000001</c:v>
                </c:pt>
                <c:pt idx="13">
                  <c:v>33.149388999999999</c:v>
                </c:pt>
                <c:pt idx="14">
                  <c:v>33.321629000000001</c:v>
                </c:pt>
                <c:pt idx="15">
                  <c:v>36.900682000000003</c:v>
                </c:pt>
                <c:pt idx="16">
                  <c:v>37.484414000000001</c:v>
                </c:pt>
                <c:pt idx="17">
                  <c:v>40.543495</c:v>
                </c:pt>
                <c:pt idx="18">
                  <c:v>42.538483999999997</c:v>
                </c:pt>
                <c:pt idx="19">
                  <c:v>45.907145</c:v>
                </c:pt>
                <c:pt idx="20">
                  <c:v>46.500678000000001</c:v>
                </c:pt>
                <c:pt idx="21">
                  <c:v>46.737470000000002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03-497E-AA82-ADC528F0F8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1167899792"/>
        <c:axId val="1265230272"/>
      </c:barChart>
      <c:catAx>
        <c:axId val="116789979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65230272"/>
        <c:crosses val="autoZero"/>
        <c:auto val="1"/>
        <c:lblAlgn val="ctr"/>
        <c:lblOffset val="100"/>
        <c:noMultiLvlLbl val="0"/>
      </c:catAx>
      <c:valAx>
        <c:axId val="1265230272"/>
        <c:scaling>
          <c:orientation val="minMax"/>
        </c:scaling>
        <c:delete val="1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.0_ ;\-#,##0.0\ " sourceLinked="1"/>
        <c:majorTickMark val="none"/>
        <c:minorTickMark val="none"/>
        <c:tickLblPos val="nextTo"/>
        <c:crossAx val="1167899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it-IT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it-IT" sz="1200"/>
              <a:t>var.%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sett_tot!$H$29</c:f>
              <c:strCache>
                <c:ptCount val="1"/>
                <c:pt idx="0">
                  <c:v>22-23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sett_tot!$G$30:$G$35</c:f>
              <c:strCache>
                <c:ptCount val="6"/>
                <c:pt idx="0">
                  <c:v>TOTALE  </c:v>
                </c:pt>
                <c:pt idx="1">
                  <c:v>Agricoltura</c:v>
                </c:pt>
                <c:pt idx="2">
                  <c:v>Industria</c:v>
                </c:pt>
                <c:pt idx="3">
                  <c:v>Costruzioni  </c:v>
                </c:pt>
                <c:pt idx="4">
                  <c:v>Commercio, alberghi e ristoranti</c:v>
                </c:pt>
                <c:pt idx="5">
                  <c:v>Altre attività dei servizi</c:v>
                </c:pt>
              </c:strCache>
            </c:strRef>
          </c:cat>
          <c:val>
            <c:numRef>
              <c:f>sett_tot!$H$30:$H$35</c:f>
              <c:numCache>
                <c:formatCode>0.0</c:formatCode>
                <c:ptCount val="6"/>
                <c:pt idx="0">
                  <c:v>-0.11546212707750178</c:v>
                </c:pt>
                <c:pt idx="1">
                  <c:v>2.0977071572931911</c:v>
                </c:pt>
                <c:pt idx="2">
                  <c:v>-3.9978665677248801</c:v>
                </c:pt>
                <c:pt idx="3">
                  <c:v>-1.3024142312579416</c:v>
                </c:pt>
                <c:pt idx="4">
                  <c:v>-3.0064870259481036</c:v>
                </c:pt>
                <c:pt idx="5">
                  <c:v>3.0394136324043561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4A-4630-9337-3BA5131CC3E8}"/>
            </c:ext>
          </c:extLst>
        </c:ser>
        <c:ser>
          <c:idx val="1"/>
          <c:order val="1"/>
          <c:tx>
            <c:strRef>
              <c:f>sett_tot!$I$29</c:f>
              <c:strCache>
                <c:ptCount val="1"/>
                <c:pt idx="0">
                  <c:v>18-23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sett_tot!$G$30:$G$35</c:f>
              <c:strCache>
                <c:ptCount val="6"/>
                <c:pt idx="0">
                  <c:v>TOTALE  </c:v>
                </c:pt>
                <c:pt idx="1">
                  <c:v>Agricoltura</c:v>
                </c:pt>
                <c:pt idx="2">
                  <c:v>Industria</c:v>
                </c:pt>
                <c:pt idx="3">
                  <c:v>Costruzioni  </c:v>
                </c:pt>
                <c:pt idx="4">
                  <c:v>Commercio, alberghi e ristoranti</c:v>
                </c:pt>
                <c:pt idx="5">
                  <c:v>Altre attività dei servizi</c:v>
                </c:pt>
              </c:strCache>
            </c:strRef>
          </c:cat>
          <c:val>
            <c:numRef>
              <c:f>sett_tot!$I$30:$I$35</c:f>
              <c:numCache>
                <c:formatCode>0.0</c:formatCode>
                <c:ptCount val="6"/>
                <c:pt idx="0">
                  <c:v>2.5212470175300332</c:v>
                </c:pt>
                <c:pt idx="1">
                  <c:v>-19.310420797532498</c:v>
                </c:pt>
                <c:pt idx="2">
                  <c:v>5.1554509432045243</c:v>
                </c:pt>
                <c:pt idx="3">
                  <c:v>19.647258163894023</c:v>
                </c:pt>
                <c:pt idx="4">
                  <c:v>4.0745426861958783E-2</c:v>
                </c:pt>
                <c:pt idx="5">
                  <c:v>2.0120332543833155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4A-4630-9337-3BA5131CC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9"/>
        <c:axId val="809111295"/>
        <c:axId val="867894415"/>
      </c:barChart>
      <c:catAx>
        <c:axId val="809111295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31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67894415"/>
        <c:crosses val="autoZero"/>
        <c:auto val="1"/>
        <c:lblAlgn val="ctr"/>
        <c:lblOffset val="100"/>
        <c:noMultiLvlLbl val="0"/>
      </c:catAx>
      <c:valAx>
        <c:axId val="867894415"/>
        <c:scaling>
          <c:orientation val="minMax"/>
        </c:scaling>
        <c:delete val="1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8091112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it-IT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2004-2023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'SR_OCC_TO_POP_04-23'!$B$69</c:f>
              <c:strCache>
                <c:ptCount val="1"/>
                <c:pt idx="0">
                  <c:v>occupati</c:v>
                </c:pt>
              </c:strCache>
            </c:strRef>
          </c:tx>
          <c:spPr>
            <a:ln w="15875" cap="rnd">
              <a:solidFill>
                <a:srgbClr val="4472C4"/>
              </a:solidFill>
              <a:round/>
            </a:ln>
            <a:effectLst/>
          </c:spPr>
          <c:marker>
            <c:symbol val="none"/>
          </c:marker>
          <c:cat>
            <c:numRef>
              <c:f>'SR_OCC_TO_POP_04-23'!$C$68:$V$68</c:f>
              <c:numCache>
                <c:formatCode>General</c:formatCode>
                <c:ptCount val="2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</c:numCache>
            </c:numRef>
          </c:cat>
          <c:val>
            <c:numRef>
              <c:f>'SR_OCC_TO_POP_04-23'!$C$69:$V$69</c:f>
              <c:numCache>
                <c:formatCode>#,##0_ ;\-#,##0\ </c:formatCode>
                <c:ptCount val="20"/>
                <c:pt idx="0">
                  <c:v>100</c:v>
                </c:pt>
                <c:pt idx="1">
                  <c:v>100.63684321164376</c:v>
                </c:pt>
                <c:pt idx="2">
                  <c:v>103.48331815133285</c:v>
                </c:pt>
                <c:pt idx="3">
                  <c:v>103.90994904853903</c:v>
                </c:pt>
                <c:pt idx="4">
                  <c:v>103.80003803841879</c:v>
                </c:pt>
                <c:pt idx="5">
                  <c:v>101.20361565180833</c:v>
                </c:pt>
                <c:pt idx="6">
                  <c:v>100.85406260322927</c:v>
                </c:pt>
                <c:pt idx="7">
                  <c:v>101.10711818937126</c:v>
                </c:pt>
                <c:pt idx="8">
                  <c:v>100.32452777305079</c:v>
                </c:pt>
                <c:pt idx="9">
                  <c:v>99.204596642609033</c:v>
                </c:pt>
                <c:pt idx="10">
                  <c:v>99.079270062763385</c:v>
                </c:pt>
                <c:pt idx="11">
                  <c:v>99.210202304327368</c:v>
                </c:pt>
                <c:pt idx="12">
                  <c:v>99.829027317590771</c:v>
                </c:pt>
                <c:pt idx="13">
                  <c:v>101.12613739877277</c:v>
                </c:pt>
                <c:pt idx="14">
                  <c:v>101.52834362706334</c:v>
                </c:pt>
                <c:pt idx="15">
                  <c:v>101.73595331284598</c:v>
                </c:pt>
                <c:pt idx="16">
                  <c:v>101.34555901460476</c:v>
                </c:pt>
                <c:pt idx="17">
                  <c:v>102.16318481666482</c:v>
                </c:pt>
                <c:pt idx="18">
                  <c:v>104.20865073724461</c:v>
                </c:pt>
                <c:pt idx="19">
                  <c:v>104.08832921250463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A988-4FD7-9B4C-DDBDF40E4289}"/>
            </c:ext>
          </c:extLst>
        </c:ser>
        <c:ser>
          <c:idx val="1"/>
          <c:order val="1"/>
          <c:tx>
            <c:strRef>
              <c:f>'SR_OCC_TO_POP_04-23'!$B$70</c:f>
              <c:strCache>
                <c:ptCount val="1"/>
                <c:pt idx="0">
                  <c:v>pop 15-64</c:v>
                </c:pt>
              </c:strCache>
            </c:strRef>
          </c:tx>
          <c:spPr>
            <a:ln w="158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'SR_OCC_TO_POP_04-23'!$C$68:$V$68</c:f>
              <c:numCache>
                <c:formatCode>General</c:formatCode>
                <c:ptCount val="2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</c:numCache>
            </c:numRef>
          </c:cat>
          <c:val>
            <c:numRef>
              <c:f>'SR_OCC_TO_POP_04-23'!$C$70:$V$70</c:f>
              <c:numCache>
                <c:formatCode>#,##0_ ;\-#,##0\ </c:formatCode>
                <c:ptCount val="20"/>
                <c:pt idx="0">
                  <c:v>100</c:v>
                </c:pt>
                <c:pt idx="1">
                  <c:v>99.749903467056868</c:v>
                </c:pt>
                <c:pt idx="2">
                  <c:v>99.279178352233473</c:v>
                </c:pt>
                <c:pt idx="3">
                  <c:v>99.116469536235414</c:v>
                </c:pt>
                <c:pt idx="4">
                  <c:v>99.404544161281152</c:v>
                </c:pt>
                <c:pt idx="5">
                  <c:v>99.502093240661708</c:v>
                </c:pt>
                <c:pt idx="6">
                  <c:v>99.122820387757599</c:v>
                </c:pt>
                <c:pt idx="7">
                  <c:v>98.729448644474246</c:v>
                </c:pt>
                <c:pt idx="8">
                  <c:v>98.012310490590579</c:v>
                </c:pt>
                <c:pt idx="9">
                  <c:v>97.700737714912805</c:v>
                </c:pt>
                <c:pt idx="10">
                  <c:v>97.330737105231066</c:v>
                </c:pt>
                <c:pt idx="11">
                  <c:v>96.680155875299761</c:v>
                </c:pt>
                <c:pt idx="12">
                  <c:v>95.894809576067956</c:v>
                </c:pt>
                <c:pt idx="13">
                  <c:v>95.368705035971217</c:v>
                </c:pt>
                <c:pt idx="14">
                  <c:v>94.524041783522335</c:v>
                </c:pt>
                <c:pt idx="15">
                  <c:v>94.241174856724783</c:v>
                </c:pt>
                <c:pt idx="16">
                  <c:v>93.798266471568496</c:v>
                </c:pt>
                <c:pt idx="17">
                  <c:v>93.419628703816599</c:v>
                </c:pt>
                <c:pt idx="18">
                  <c:v>93.353071779864251</c:v>
                </c:pt>
                <c:pt idx="19">
                  <c:v>92.924897370239407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A988-4FD7-9B4C-DDBDF40E42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1678703"/>
        <c:axId val="1028120847"/>
      </c:lineChart>
      <c:lineChart>
        <c:grouping val="standard"/>
        <c:varyColors val="0"/>
        <c:ser>
          <c:idx val="2"/>
          <c:order val="2"/>
          <c:tx>
            <c:strRef>
              <c:f>'SR_OCC_TO_POP_04-23'!$B$71</c:f>
              <c:strCache>
                <c:ptCount val="1"/>
                <c:pt idx="0">
                  <c:v>tasso occ 15-64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E7E6E6">
                  <a:lumMod val="50000"/>
                </a:srgbClr>
              </a:solidFill>
              <a:ln w="9525">
                <a:solidFill>
                  <a:sysClr val="window" lastClr="FFFFFF">
                    <a:lumMod val="50000"/>
                  </a:sysClr>
                </a:solidFill>
              </a:ln>
              <a:effectLst/>
            </c:spPr>
          </c:marker>
          <c:cat>
            <c:numRef>
              <c:f>'SR_OCC_TO_POP_04-23'!$C$68:$V$68</c:f>
              <c:numCache>
                <c:formatCode>General</c:formatCode>
                <c:ptCount val="2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</c:numCache>
            </c:numRef>
          </c:cat>
          <c:val>
            <c:numRef>
              <c:f>'SR_OCC_TO_POP_04-23'!$C$71:$V$71</c:f>
              <c:numCache>
                <c:formatCode>#,##0.0_ ;\-#,##0.0\ </c:formatCode>
                <c:ptCount val="20"/>
                <c:pt idx="0">
                  <c:v>62.597929999999998</c:v>
                </c:pt>
                <c:pt idx="1">
                  <c:v>63.158531000000004</c:v>
                </c:pt>
                <c:pt idx="2">
                  <c:v>64.777175</c:v>
                </c:pt>
                <c:pt idx="3">
                  <c:v>65.386882999999997</c:v>
                </c:pt>
                <c:pt idx="4">
                  <c:v>65.184612999999999</c:v>
                </c:pt>
                <c:pt idx="5">
                  <c:v>63.477052999999998</c:v>
                </c:pt>
                <c:pt idx="6">
                  <c:v>63.591538</c:v>
                </c:pt>
                <c:pt idx="7">
                  <c:v>64.209507000000002</c:v>
                </c:pt>
                <c:pt idx="8">
                  <c:v>63.642054000000002</c:v>
                </c:pt>
                <c:pt idx="9">
                  <c:v>62.96331</c:v>
                </c:pt>
                <c:pt idx="10">
                  <c:v>63.112487000000002</c:v>
                </c:pt>
                <c:pt idx="11">
                  <c:v>63.657265000000002</c:v>
                </c:pt>
                <c:pt idx="12">
                  <c:v>64.662717999999998</c:v>
                </c:pt>
                <c:pt idx="13">
                  <c:v>65.721984000000006</c:v>
                </c:pt>
                <c:pt idx="14" formatCode="0.0">
                  <c:v>66.22381</c:v>
                </c:pt>
                <c:pt idx="15" formatCode="0.0">
                  <c:v>66.588898999999998</c:v>
                </c:pt>
                <c:pt idx="16" formatCode="0.0">
                  <c:v>66.528092000000001</c:v>
                </c:pt>
                <c:pt idx="17" formatCode="0.0">
                  <c:v>67.362666000000004</c:v>
                </c:pt>
                <c:pt idx="18" formatCode="0.0">
                  <c:v>68.498363999999995</c:v>
                </c:pt>
                <c:pt idx="19" formatCode="0.0">
                  <c:v>68.746455999999995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988-4FD7-9B4C-DDBDF40E42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4362367"/>
        <c:axId val="1028109327"/>
      </c:lineChart>
      <c:catAx>
        <c:axId val="901678703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3175" cap="flat" cmpd="sng" algn="ctr">
            <a:solidFill>
              <a:sysClr val="windowText" lastClr="000000"/>
            </a:solidFill>
            <a:round/>
          </a:ln>
          <a:effectLst/>
        </c:spPr>
        <c:txPr>
          <a:bodyPr rot="18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28120847"/>
        <c:crosses val="autoZero"/>
        <c:auto val="1"/>
        <c:lblAlgn val="ctr"/>
        <c:lblOffset val="100"/>
        <c:noMultiLvlLbl val="0"/>
      </c:catAx>
      <c:valAx>
        <c:axId val="1028120847"/>
        <c:scaling>
          <c:orientation val="minMax"/>
          <c:min val="90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_ ;\-#,##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01678703"/>
        <c:crosses val="autoZero"/>
        <c:crossBetween val="between"/>
      </c:valAx>
      <c:valAx>
        <c:axId val="1028109327"/>
        <c:scaling>
          <c:orientation val="minMax"/>
          <c:min val="61"/>
        </c:scaling>
        <c:delete val="0"/>
        <c:axPos val="r"/>
        <c:numFmt formatCode="#,##0.0_ ;\-#,##0.0\ 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44362367"/>
        <c:crosses val="max"/>
        <c:crossBetween val="between"/>
      </c:valAx>
      <c:catAx>
        <c:axId val="94436236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2810932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/>
          </a:solidFill>
        </a:defRPr>
      </a:pPr>
      <a:endParaRPr lang="it-IT"/>
    </a:p>
  </c:txPr>
  <c:externalData r:id="rId4">
    <c:autoUpdate val="0"/>
  </c:externalData>
  <c:userShapes r:id="rId5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4"/>
          <c:order val="4"/>
          <c:tx>
            <c:strRef>
              <c:f>Foglio1!$K$3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(Foglio1!$E$4:$E$5,Foglio1!$E$7,Foglio1!$E$9:$E$10,Foglio1!$E$12)</c:f>
              <c:strCache>
                <c:ptCount val="6"/>
                <c:pt idx="0">
                  <c:v>15-24 anni</c:v>
                </c:pt>
                <c:pt idx="1">
                  <c:v>25-34 anni</c:v>
                </c:pt>
                <c:pt idx="2">
                  <c:v>35-44 anni</c:v>
                </c:pt>
                <c:pt idx="3">
                  <c:v>45-54 anni</c:v>
                </c:pt>
                <c:pt idx="4">
                  <c:v>55-64 anni</c:v>
                </c:pt>
                <c:pt idx="5">
                  <c:v>15-64 anni</c:v>
                </c:pt>
              </c:strCache>
              <c:extLst/>
            </c:strRef>
          </c:cat>
          <c:val>
            <c:numRef>
              <c:f>(Foglio1!$K$4:$K$5,Foglio1!$K$7,Foglio1!$K$9:$K$10,Foglio1!$K$12)</c:f>
              <c:numCache>
                <c:formatCode>#,##0.0_ ;\-#,##0.0\ </c:formatCode>
                <c:ptCount val="6"/>
                <c:pt idx="0">
                  <c:v>9.9032679999999971</c:v>
                </c:pt>
                <c:pt idx="1">
                  <c:v>18.198599999999999</c:v>
                </c:pt>
                <c:pt idx="2">
                  <c:v>16.816800999999998</c:v>
                </c:pt>
                <c:pt idx="3">
                  <c:v>11.554653999999999</c:v>
                </c:pt>
                <c:pt idx="4">
                  <c:v>10.894477999999999</c:v>
                </c:pt>
                <c:pt idx="5">
                  <c:v>12.876584999999999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5B5F-45E7-84D0-B6EA0EC3D5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66026800"/>
        <c:axId val="106987278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Foglio1!$G$3</c15:sqref>
                        </c15:formulaRef>
                      </c:ext>
                    </c:extLst>
                    <c:strCache>
                      <c:ptCount val="1"/>
                      <c:pt idx="0">
                        <c:v>2019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(Foglio1!$E$4:$E$5,Foglio1!$E$7,Foglio1!$E$9:$E$10,Foglio1!$E$12)</c15:sqref>
                        </c15:formulaRef>
                      </c:ext>
                    </c:extLst>
                    <c:strCache>
                      <c:ptCount val="6"/>
                      <c:pt idx="0">
                        <c:v>15-24 anni</c:v>
                      </c:pt>
                      <c:pt idx="1">
                        <c:v>25-34 anni</c:v>
                      </c:pt>
                      <c:pt idx="2">
                        <c:v>35-44 anni</c:v>
                      </c:pt>
                      <c:pt idx="3">
                        <c:v>45-54 anni</c:v>
                      </c:pt>
                      <c:pt idx="4">
                        <c:v>55-64 anni</c:v>
                      </c:pt>
                      <c:pt idx="5">
                        <c:v>15-64 anni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(Foglio1!$G$4:$G$5,Foglio1!$G$7,Foglio1!$G$9:$G$10,Foglio1!$G$12)</c15:sqref>
                        </c15:formulaRef>
                      </c:ext>
                    </c:extLst>
                    <c:numCache>
                      <c:formatCode>#,##0.0_ ;\-#,##0.0\ </c:formatCode>
                      <c:ptCount val="6"/>
                      <c:pt idx="0">
                        <c:v>4.9591120000000011</c:v>
                      </c:pt>
                      <c:pt idx="1">
                        <c:v>17.532048000000003</c:v>
                      </c:pt>
                      <c:pt idx="2">
                        <c:v>21.234559000000004</c:v>
                      </c:pt>
                      <c:pt idx="3">
                        <c:v>19.193218999999999</c:v>
                      </c:pt>
                      <c:pt idx="4">
                        <c:v>14.373466000000001</c:v>
                      </c:pt>
                      <c:pt idx="5">
                        <c:v>15.913142000000008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5B5F-45E7-84D0-B6EA0EC3D502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Foglio1!$H$3</c15:sqref>
                        </c15:formulaRef>
                      </c:ext>
                    </c:extLst>
                    <c:strCache>
                      <c:ptCount val="1"/>
                      <c:pt idx="0">
                        <c:v>2020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(Foglio1!$E$4:$E$5,Foglio1!$E$7,Foglio1!$E$9:$E$10,Foglio1!$E$12)</c15:sqref>
                        </c15:formulaRef>
                      </c:ext>
                    </c:extLst>
                    <c:strCache>
                      <c:ptCount val="6"/>
                      <c:pt idx="0">
                        <c:v>15-24 anni</c:v>
                      </c:pt>
                      <c:pt idx="1">
                        <c:v>25-34 anni</c:v>
                      </c:pt>
                      <c:pt idx="2">
                        <c:v>35-44 anni</c:v>
                      </c:pt>
                      <c:pt idx="3">
                        <c:v>45-54 anni</c:v>
                      </c:pt>
                      <c:pt idx="4">
                        <c:v>55-64 anni</c:v>
                      </c:pt>
                      <c:pt idx="5">
                        <c:v>15-64 anni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(Foglio1!$H$4:$H$5,Foglio1!$H$7,Foglio1!$H$9:$H$10,Foglio1!$H$12)</c15:sqref>
                        </c15:formulaRef>
                      </c:ext>
                    </c:extLst>
                    <c:numCache>
                      <c:formatCode>#,##0.0_ ;\-#,##0.0\ </c:formatCode>
                      <c:ptCount val="6"/>
                      <c:pt idx="0">
                        <c:v>6.9350729999999992</c:v>
                      </c:pt>
                      <c:pt idx="1">
                        <c:v>20.127096999999999</c:v>
                      </c:pt>
                      <c:pt idx="2">
                        <c:v>22.468548999999996</c:v>
                      </c:pt>
                      <c:pt idx="3">
                        <c:v>16.345805999999996</c:v>
                      </c:pt>
                      <c:pt idx="4">
                        <c:v>14.282934999999995</c:v>
                      </c:pt>
                      <c:pt idx="5">
                        <c:v>15.983984999999997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5B5F-45E7-84D0-B6EA0EC3D502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Foglio1!$I$3</c15:sqref>
                        </c15:formulaRef>
                      </c:ext>
                    </c:extLst>
                    <c:strCache>
                      <c:ptCount val="1"/>
                      <c:pt idx="0">
                        <c:v>2021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(Foglio1!$E$4:$E$5,Foglio1!$E$7,Foglio1!$E$9:$E$10,Foglio1!$E$12)</c15:sqref>
                        </c15:formulaRef>
                      </c:ext>
                    </c:extLst>
                    <c:strCache>
                      <c:ptCount val="6"/>
                      <c:pt idx="0">
                        <c:v>15-24 anni</c:v>
                      </c:pt>
                      <c:pt idx="1">
                        <c:v>25-34 anni</c:v>
                      </c:pt>
                      <c:pt idx="2">
                        <c:v>35-44 anni</c:v>
                      </c:pt>
                      <c:pt idx="3">
                        <c:v>45-54 anni</c:v>
                      </c:pt>
                      <c:pt idx="4">
                        <c:v>55-64 anni</c:v>
                      </c:pt>
                      <c:pt idx="5">
                        <c:v>15-64 anni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(Foglio1!$I$4:$I$5,Foglio1!$I$7,Foglio1!$I$9:$I$10,Foglio1!$I$12)</c15:sqref>
                        </c15:formulaRef>
                      </c:ext>
                    </c:extLst>
                    <c:numCache>
                      <c:formatCode>#,##0.0_ ;\-#,##0.0\ </c:formatCode>
                      <c:ptCount val="6"/>
                      <c:pt idx="0">
                        <c:v>9.4383949999999999</c:v>
                      </c:pt>
                      <c:pt idx="1">
                        <c:v>15.346363999999994</c:v>
                      </c:pt>
                      <c:pt idx="2">
                        <c:v>24.154436000000004</c:v>
                      </c:pt>
                      <c:pt idx="3">
                        <c:v>11.242631000000003</c:v>
                      </c:pt>
                      <c:pt idx="4">
                        <c:v>12.910647999999995</c:v>
                      </c:pt>
                      <c:pt idx="5">
                        <c:v>14.201889999999992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5B5F-45E7-84D0-B6EA0EC3D502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Foglio1!$J$3</c15:sqref>
                        </c15:formulaRef>
                      </c:ext>
                    </c:extLst>
                    <c:strCache>
                      <c:ptCount val="1"/>
                      <c:pt idx="0">
                        <c:v>2022  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(Foglio1!$E$4:$E$5,Foglio1!$E$7,Foglio1!$E$9:$E$10,Foglio1!$E$12)</c15:sqref>
                        </c15:formulaRef>
                      </c:ext>
                    </c:extLst>
                    <c:strCache>
                      <c:ptCount val="6"/>
                      <c:pt idx="0">
                        <c:v>15-24 anni</c:v>
                      </c:pt>
                      <c:pt idx="1">
                        <c:v>25-34 anni</c:v>
                      </c:pt>
                      <c:pt idx="2">
                        <c:v>35-44 anni</c:v>
                      </c:pt>
                      <c:pt idx="3">
                        <c:v>45-54 anni</c:v>
                      </c:pt>
                      <c:pt idx="4">
                        <c:v>55-64 anni</c:v>
                      </c:pt>
                      <c:pt idx="5">
                        <c:v>15-64 anni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(Foglio1!$J$4:$J$5,Foglio1!$J$7,Foglio1!$J$9:$J$10,Foglio1!$J$12)</c15:sqref>
                        </c15:formulaRef>
                      </c:ext>
                    </c:extLst>
                    <c:numCache>
                      <c:formatCode>#,##0.0_ ;\-#,##0.0\ </c:formatCode>
                      <c:ptCount val="6"/>
                      <c:pt idx="0">
                        <c:v>7.3484510000000007</c:v>
                      </c:pt>
                      <c:pt idx="1">
                        <c:v>16.669719999999998</c:v>
                      </c:pt>
                      <c:pt idx="2">
                        <c:v>17.322049000000007</c:v>
                      </c:pt>
                      <c:pt idx="3">
                        <c:v>12.131503000000009</c:v>
                      </c:pt>
                      <c:pt idx="4">
                        <c:v>13.082832999999994</c:v>
                      </c:pt>
                      <c:pt idx="5">
                        <c:v>13.092108000000003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5B5F-45E7-84D0-B6EA0EC3D502}"/>
                  </c:ext>
                </c:extLst>
              </c15:ser>
            </c15:filteredBarSeries>
          </c:ext>
        </c:extLst>
      </c:barChart>
      <c:catAx>
        <c:axId val="1066026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69872784"/>
        <c:crosses val="autoZero"/>
        <c:auto val="1"/>
        <c:lblAlgn val="ctr"/>
        <c:lblOffset val="100"/>
        <c:noMultiLvlLbl val="0"/>
      </c:catAx>
      <c:valAx>
        <c:axId val="1069872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_ ;\-#,##0.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66026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2022-2023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var_det_indet!$C$33</c:f>
              <c:strCache>
                <c:ptCount val="1"/>
                <c:pt idx="0">
                  <c:v>determinato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var_det_indet!$D$32:$F$32</c:f>
              <c:strCache>
                <c:ptCount val="3"/>
                <c:pt idx="0">
                  <c:v>Italia</c:v>
                </c:pt>
                <c:pt idx="1">
                  <c:v>Nord-est</c:v>
                </c:pt>
                <c:pt idx="2">
                  <c:v>FVG</c:v>
                </c:pt>
              </c:strCache>
            </c:strRef>
          </c:cat>
          <c:val>
            <c:numRef>
              <c:f>var_det_indet!$D$33:$F$33</c:f>
              <c:numCache>
                <c:formatCode>0.0%</c:formatCode>
                <c:ptCount val="3"/>
                <c:pt idx="0">
                  <c:v>-2.4043422600534801E-2</c:v>
                </c:pt>
                <c:pt idx="1">
                  <c:v>-5.258746929044282E-2</c:v>
                </c:pt>
                <c:pt idx="2">
                  <c:v>-0.10130799226258098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10-45E3-8DC2-D7090C5FE67B}"/>
            </c:ext>
          </c:extLst>
        </c:ser>
        <c:ser>
          <c:idx val="1"/>
          <c:order val="1"/>
          <c:tx>
            <c:strRef>
              <c:f>var_det_indet!$C$34</c:f>
              <c:strCache>
                <c:ptCount val="1"/>
                <c:pt idx="0">
                  <c:v>indeterminato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var_det_indet!$D$32:$F$32</c:f>
              <c:strCache>
                <c:ptCount val="3"/>
                <c:pt idx="0">
                  <c:v>Italia</c:v>
                </c:pt>
                <c:pt idx="1">
                  <c:v>Nord-est</c:v>
                </c:pt>
                <c:pt idx="2">
                  <c:v>FVG</c:v>
                </c:pt>
              </c:strCache>
            </c:strRef>
          </c:cat>
          <c:val>
            <c:numRef>
              <c:f>var_det_indet!$D$34:$F$34</c:f>
              <c:numCache>
                <c:formatCode>0.0%</c:formatCode>
                <c:ptCount val="3"/>
                <c:pt idx="0">
                  <c:v>3.2595082170628592E-2</c:v>
                </c:pt>
                <c:pt idx="1">
                  <c:v>3.9703656278134637E-2</c:v>
                </c:pt>
                <c:pt idx="2">
                  <c:v>1.0451118983261421E-2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10-45E3-8DC2-D7090C5FE67B}"/>
            </c:ext>
          </c:extLst>
        </c:ser>
        <c:ser>
          <c:idx val="2"/>
          <c:order val="2"/>
          <c:tx>
            <c:strRef>
              <c:f>var_det_indet!$C$35</c:f>
              <c:strCache>
                <c:ptCount val="1"/>
                <c:pt idx="0">
                  <c:v>totale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var_det_indet!$D$32:$F$32</c:f>
              <c:strCache>
                <c:ptCount val="3"/>
                <c:pt idx="0">
                  <c:v>Italia</c:v>
                </c:pt>
                <c:pt idx="1">
                  <c:v>Nord-est</c:v>
                </c:pt>
                <c:pt idx="2">
                  <c:v>FVG</c:v>
                </c:pt>
              </c:strCache>
            </c:strRef>
          </c:cat>
          <c:val>
            <c:numRef>
              <c:f>var_det_indet!$D$35:$F$35</c:f>
              <c:numCache>
                <c:formatCode>0.0%</c:formatCode>
                <c:ptCount val="3"/>
                <c:pt idx="0">
                  <c:v>2.3079352146881255E-2</c:v>
                </c:pt>
                <c:pt idx="1">
                  <c:v>2.4790459179720014E-2</c:v>
                </c:pt>
                <c:pt idx="2">
                  <c:v>-6.7784415264747367E-3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410-45E3-8DC2-D7090C5FE6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3"/>
        <c:axId val="879581375"/>
        <c:axId val="875733567"/>
      </c:barChart>
      <c:catAx>
        <c:axId val="879581375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75733567"/>
        <c:crosses val="autoZero"/>
        <c:auto val="1"/>
        <c:lblAlgn val="ctr"/>
        <c:lblOffset val="100"/>
        <c:noMultiLvlLbl val="0"/>
      </c:catAx>
      <c:valAx>
        <c:axId val="875733567"/>
        <c:scaling>
          <c:orientation val="minMax"/>
        </c:scaling>
        <c:delete val="1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879581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/>
          </a:solidFill>
        </a:defRPr>
      </a:pPr>
      <a:endParaRPr lang="it-IT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2019-2023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var_det_indet!$H$33</c:f>
              <c:strCache>
                <c:ptCount val="1"/>
                <c:pt idx="0">
                  <c:v>determinato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var_det_indet!$I$32:$K$32</c:f>
              <c:strCache>
                <c:ptCount val="3"/>
                <c:pt idx="0">
                  <c:v>Italia</c:v>
                </c:pt>
                <c:pt idx="1">
                  <c:v>Nord-est</c:v>
                </c:pt>
                <c:pt idx="2">
                  <c:v>FVG</c:v>
                </c:pt>
              </c:strCache>
            </c:strRef>
          </c:cat>
          <c:val>
            <c:numRef>
              <c:f>var_det_indet!$I$33:$K$33</c:f>
              <c:numCache>
                <c:formatCode>0.0%</c:formatCode>
                <c:ptCount val="3"/>
                <c:pt idx="0">
                  <c:v>-1.5955481085090602E-2</c:v>
                </c:pt>
                <c:pt idx="1">
                  <c:v>-6.2799763556233956E-2</c:v>
                </c:pt>
                <c:pt idx="2">
                  <c:v>-0.11218454258675079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AA-402F-8562-3857DC8319E4}"/>
            </c:ext>
          </c:extLst>
        </c:ser>
        <c:ser>
          <c:idx val="1"/>
          <c:order val="1"/>
          <c:tx>
            <c:strRef>
              <c:f>var_det_indet!$H$34</c:f>
              <c:strCache>
                <c:ptCount val="1"/>
                <c:pt idx="0">
                  <c:v>indeterminato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var_det_indet!$I$32:$K$32</c:f>
              <c:strCache>
                <c:ptCount val="3"/>
                <c:pt idx="0">
                  <c:v>Italia</c:v>
                </c:pt>
                <c:pt idx="1">
                  <c:v>Nord-est</c:v>
                </c:pt>
                <c:pt idx="2">
                  <c:v>FVG</c:v>
                </c:pt>
              </c:strCache>
            </c:strRef>
          </c:cat>
          <c:val>
            <c:numRef>
              <c:f>var_det_indet!$I$34:$K$34</c:f>
              <c:numCache>
                <c:formatCode>0.0%</c:formatCode>
                <c:ptCount val="3"/>
                <c:pt idx="0">
                  <c:v>5.0052404662865133E-2</c:v>
                </c:pt>
                <c:pt idx="1">
                  <c:v>5.0900706697224102E-2</c:v>
                </c:pt>
                <c:pt idx="2">
                  <c:v>5.3258976879303956E-2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AA-402F-8562-3857DC8319E4}"/>
            </c:ext>
          </c:extLst>
        </c:ser>
        <c:ser>
          <c:idx val="2"/>
          <c:order val="2"/>
          <c:tx>
            <c:strRef>
              <c:f>var_det_indet!$H$35</c:f>
              <c:strCache>
                <c:ptCount val="1"/>
                <c:pt idx="0">
                  <c:v>totale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var_det_indet!$I$32:$K$32</c:f>
              <c:strCache>
                <c:ptCount val="3"/>
                <c:pt idx="0">
                  <c:v>Italia</c:v>
                </c:pt>
                <c:pt idx="1">
                  <c:v>Nord-est</c:v>
                </c:pt>
                <c:pt idx="2">
                  <c:v>FVG</c:v>
                </c:pt>
              </c:strCache>
            </c:strRef>
          </c:cat>
          <c:val>
            <c:numRef>
              <c:f>var_det_indet!$I$35:$K$35</c:f>
              <c:numCache>
                <c:formatCode>0.0%</c:formatCode>
                <c:ptCount val="3"/>
                <c:pt idx="0">
                  <c:v>3.8883792377053895E-2</c:v>
                </c:pt>
                <c:pt idx="1">
                  <c:v>3.2194003091372762E-2</c:v>
                </c:pt>
                <c:pt idx="2">
                  <c:v>2.6573611325157967E-2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AA-402F-8562-3857DC8319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3"/>
        <c:axId val="875053007"/>
        <c:axId val="526610239"/>
      </c:barChart>
      <c:catAx>
        <c:axId val="875053007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26610239"/>
        <c:crosses val="autoZero"/>
        <c:auto val="1"/>
        <c:lblAlgn val="ctr"/>
        <c:lblOffset val="100"/>
        <c:noMultiLvlLbl val="0"/>
      </c:catAx>
      <c:valAx>
        <c:axId val="526610239"/>
        <c:scaling>
          <c:orientation val="minMax"/>
        </c:scaling>
        <c:delete val="1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8750530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/>
          </a:solidFill>
        </a:defRPr>
      </a:pPr>
      <a:endParaRPr lang="it-IT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% occ_cleta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'n. occupati'!$B$59</c:f>
              <c:strCache>
                <c:ptCount val="1"/>
                <c:pt idx="0">
                  <c:v>15-24 anni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'n. occupati'!$C$58:$E$58</c:f>
              <c:strCache>
                <c:ptCount val="3"/>
                <c:pt idx="0">
                  <c:v>2018</c:v>
                </c:pt>
                <c:pt idx="1">
                  <c:v>2022</c:v>
                </c:pt>
                <c:pt idx="2">
                  <c:v>2023</c:v>
                </c:pt>
              </c:strCache>
            </c:strRef>
          </c:cat>
          <c:val>
            <c:numRef>
              <c:f>'n. occupati'!$C$59:$E$59</c:f>
              <c:numCache>
                <c:formatCode>0.0%</c:formatCode>
                <c:ptCount val="3"/>
                <c:pt idx="0">
                  <c:v>4.1024538022470358E-2</c:v>
                </c:pt>
                <c:pt idx="1">
                  <c:v>4.8716924989919336E-2</c:v>
                </c:pt>
                <c:pt idx="2">
                  <c:v>5.1775044985038127E-2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DD-4D92-BFF6-B246C9F26155}"/>
            </c:ext>
          </c:extLst>
        </c:ser>
        <c:ser>
          <c:idx val="1"/>
          <c:order val="1"/>
          <c:tx>
            <c:strRef>
              <c:f>'n. occupati'!$B$60</c:f>
              <c:strCache>
                <c:ptCount val="1"/>
                <c:pt idx="0">
                  <c:v>25-34 anni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'n. occupati'!$C$58:$E$58</c:f>
              <c:strCache>
                <c:ptCount val="3"/>
                <c:pt idx="0">
                  <c:v>2018</c:v>
                </c:pt>
                <c:pt idx="1">
                  <c:v>2022</c:v>
                </c:pt>
                <c:pt idx="2">
                  <c:v>2023</c:v>
                </c:pt>
              </c:strCache>
            </c:strRef>
          </c:cat>
          <c:val>
            <c:numRef>
              <c:f>'n. occupati'!$C$60:$E$60</c:f>
              <c:numCache>
                <c:formatCode>0.0%</c:formatCode>
                <c:ptCount val="3"/>
                <c:pt idx="0">
                  <c:v>0.17123453057563812</c:v>
                </c:pt>
                <c:pt idx="1">
                  <c:v>0.17791430540740785</c:v>
                </c:pt>
                <c:pt idx="2">
                  <c:v>0.17230114624859577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DD-4D92-BFF6-B246C9F26155}"/>
            </c:ext>
          </c:extLst>
        </c:ser>
        <c:ser>
          <c:idx val="2"/>
          <c:order val="2"/>
          <c:tx>
            <c:strRef>
              <c:f>'n. occupati'!$B$62</c:f>
              <c:strCache>
                <c:ptCount val="1"/>
                <c:pt idx="0">
                  <c:v>35-49 anni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'n. occupati'!$C$58:$E$58</c:f>
              <c:strCache>
                <c:ptCount val="3"/>
                <c:pt idx="0">
                  <c:v>2018</c:v>
                </c:pt>
                <c:pt idx="1">
                  <c:v>2022</c:v>
                </c:pt>
                <c:pt idx="2">
                  <c:v>2023</c:v>
                </c:pt>
              </c:strCache>
            </c:strRef>
          </c:cat>
          <c:val>
            <c:numRef>
              <c:f>'n. occupati'!$C$62:$E$62</c:f>
              <c:numCache>
                <c:formatCode>0.0%</c:formatCode>
                <c:ptCount val="3"/>
                <c:pt idx="0">
                  <c:v>0.43239716979792098</c:v>
                </c:pt>
                <c:pt idx="1">
                  <c:v>0.39183297281299223</c:v>
                </c:pt>
                <c:pt idx="2">
                  <c:v>0.37762578413146569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DD-4D92-BFF6-B246C9F26155}"/>
            </c:ext>
          </c:extLst>
        </c:ser>
        <c:ser>
          <c:idx val="3"/>
          <c:order val="3"/>
          <c:tx>
            <c:strRef>
              <c:f>'n. occupati'!$B$63</c:f>
              <c:strCache>
                <c:ptCount val="1"/>
                <c:pt idx="0">
                  <c:v>50-64 anni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'n. occupati'!$C$58:$E$58</c:f>
              <c:strCache>
                <c:ptCount val="3"/>
                <c:pt idx="0">
                  <c:v>2018</c:v>
                </c:pt>
                <c:pt idx="1">
                  <c:v>2022</c:v>
                </c:pt>
                <c:pt idx="2">
                  <c:v>2023</c:v>
                </c:pt>
              </c:strCache>
            </c:strRef>
          </c:cat>
          <c:val>
            <c:numRef>
              <c:f>'n. occupati'!$C$63:$E$63</c:f>
              <c:numCache>
                <c:formatCode>0.0%</c:formatCode>
                <c:ptCount val="3"/>
                <c:pt idx="0">
                  <c:v>0.35534173249436413</c:v>
                </c:pt>
                <c:pt idx="1">
                  <c:v>0.38153778312764802</c:v>
                </c:pt>
                <c:pt idx="2">
                  <c:v>0.39830001292387834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1DD-4D92-BFF6-B246C9F261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97306656"/>
        <c:axId val="501744496"/>
      </c:barChart>
      <c:catAx>
        <c:axId val="89730665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01744496"/>
        <c:crosses val="autoZero"/>
        <c:auto val="1"/>
        <c:lblAlgn val="ctr"/>
        <c:lblOffset val="100"/>
        <c:noMultiLvlLbl val="0"/>
      </c:catAx>
      <c:valAx>
        <c:axId val="501744496"/>
        <c:scaling>
          <c:orientation val="minMax"/>
        </c:scaling>
        <c:delete val="1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897306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it-IT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'%genere_tot_ind'!$L$10</c:f>
              <c:strCache>
                <c:ptCount val="1"/>
                <c:pt idx="0">
                  <c:v>Femmine</c:v>
                </c:pt>
              </c:strCache>
            </c:strRef>
          </c:tx>
          <c:spPr>
            <a:ln w="1270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'%genere_tot_ind'!$M$9:$Q$9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'%genere_tot_ind'!$M$10:$Q$10</c:f>
              <c:numCache>
                <c:formatCode>0.0%</c:formatCode>
                <c:ptCount val="5"/>
                <c:pt idx="0">
                  <c:v>8.5148583455312371E-2</c:v>
                </c:pt>
                <c:pt idx="1">
                  <c:v>8.6961146151309843E-2</c:v>
                </c:pt>
                <c:pt idx="2">
                  <c:v>7.3140947906684864E-2</c:v>
                </c:pt>
                <c:pt idx="3">
                  <c:v>9.6159915023976472E-2</c:v>
                </c:pt>
                <c:pt idx="4">
                  <c:v>8.5019112143193437E-2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6522-4713-802B-0FE088D212ED}"/>
            </c:ext>
          </c:extLst>
        </c:ser>
        <c:ser>
          <c:idx val="1"/>
          <c:order val="1"/>
          <c:tx>
            <c:strRef>
              <c:f>'%genere_tot_ind'!$L$11</c:f>
              <c:strCache>
                <c:ptCount val="1"/>
                <c:pt idx="0">
                  <c:v>Maschi</c:v>
                </c:pt>
              </c:strCache>
            </c:strRef>
          </c:tx>
          <c:spPr>
            <a:ln w="1270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'%genere_tot_ind'!$M$9:$Q$9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'%genere_tot_ind'!$M$11:$Q$11</c:f>
              <c:numCache>
                <c:formatCode>0.0%</c:formatCode>
                <c:ptCount val="5"/>
                <c:pt idx="0">
                  <c:v>0.11328465197293495</c:v>
                </c:pt>
                <c:pt idx="1">
                  <c:v>0.10814146442646753</c:v>
                </c:pt>
                <c:pt idx="2">
                  <c:v>0.10081840729699379</c:v>
                </c:pt>
                <c:pt idx="3">
                  <c:v>0.11587148453487692</c:v>
                </c:pt>
                <c:pt idx="4">
                  <c:v>0.10587090946988119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6522-4713-802B-0FE088D212ED}"/>
            </c:ext>
          </c:extLst>
        </c:ser>
        <c:ser>
          <c:idx val="2"/>
          <c:order val="2"/>
          <c:tx>
            <c:strRef>
              <c:f>'%genere_tot_ind'!$L$12</c:f>
              <c:strCache>
                <c:ptCount val="1"/>
                <c:pt idx="0">
                  <c:v>Totale</c:v>
                </c:pt>
              </c:strCache>
            </c:strRef>
          </c:tx>
          <c:spPr>
            <a:ln w="127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'%genere_tot_ind'!$M$9:$Q$9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'%genere_tot_ind'!$M$12:$Q$12</c:f>
              <c:numCache>
                <c:formatCode>0.0%</c:formatCode>
                <c:ptCount val="5"/>
                <c:pt idx="0">
                  <c:v>9.9453747344309479E-2</c:v>
                </c:pt>
                <c:pt idx="1">
                  <c:v>9.7684822961683265E-2</c:v>
                </c:pt>
                <c:pt idx="2">
                  <c:v>8.731485312370707E-2</c:v>
                </c:pt>
                <c:pt idx="3">
                  <c:v>0.10627082997491968</c:v>
                </c:pt>
                <c:pt idx="4">
                  <c:v>9.6165917034054735E-2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6522-4713-802B-0FE088D212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1264095"/>
        <c:axId val="2029072223"/>
      </c:lineChart>
      <c:catAx>
        <c:axId val="1861264095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6350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29072223"/>
        <c:crosses val="autoZero"/>
        <c:auto val="1"/>
        <c:lblAlgn val="ctr"/>
        <c:lblOffset val="100"/>
        <c:noMultiLvlLbl val="0"/>
      </c:catAx>
      <c:valAx>
        <c:axId val="2029072223"/>
        <c:scaling>
          <c:orientation val="minMax"/>
          <c:min val="6.0000000000000012E-2"/>
        </c:scaling>
        <c:delete val="1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8612640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900">
          <a:solidFill>
            <a:schemeClr val="tx1"/>
          </a:solidFill>
        </a:defRPr>
      </a:pPr>
      <a:endParaRPr lang="it-IT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352288660333855E-2"/>
          <c:y val="0.12247512210460181"/>
          <c:w val="0.9176077290837813"/>
          <c:h val="0.65212299414112962"/>
        </c:manualLayout>
      </c:layout>
      <c:lineChart>
        <c:grouping val="standard"/>
        <c:varyColors val="0"/>
        <c:ser>
          <c:idx val="0"/>
          <c:order val="0"/>
          <c:tx>
            <c:strRef>
              <c:f>'cleta_istat_tot_ind%'!$P$9</c:f>
              <c:strCache>
                <c:ptCount val="1"/>
                <c:pt idx="0">
                  <c:v>15-34 anni</c:v>
                </c:pt>
              </c:strCache>
            </c:strRef>
          </c:tx>
          <c:spPr>
            <a:ln w="1270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'cleta_istat_tot_ind%'!$Q$6:$U$6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'cleta_istat_tot_ind%'!$Q$9:$U$9</c:f>
              <c:numCache>
                <c:formatCode>0.0%</c:formatCode>
                <c:ptCount val="5"/>
                <c:pt idx="0">
                  <c:v>7.4732999620507071E-2</c:v>
                </c:pt>
                <c:pt idx="1">
                  <c:v>7.9991182987806997E-2</c:v>
                </c:pt>
                <c:pt idx="2">
                  <c:v>6.7440056597823025E-2</c:v>
                </c:pt>
                <c:pt idx="3">
                  <c:v>8.269003514479964E-2</c:v>
                </c:pt>
                <c:pt idx="4">
                  <c:v>7.5944183224632186E-2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AD6B-45A4-8CCB-E05AC0EC23C0}"/>
            </c:ext>
          </c:extLst>
        </c:ser>
        <c:ser>
          <c:idx val="1"/>
          <c:order val="1"/>
          <c:tx>
            <c:strRef>
              <c:f>'cleta_istat_tot_ind%'!$P$12</c:f>
              <c:strCache>
                <c:ptCount val="1"/>
                <c:pt idx="0">
                  <c:v>35-54 anni</c:v>
                </c:pt>
              </c:strCache>
            </c:strRef>
          </c:tx>
          <c:spPr>
            <a:ln w="1270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'cleta_istat_tot_ind%'!$Q$6:$U$6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'cleta_istat_tot_ind%'!$Q$12:$U$12</c:f>
              <c:numCache>
                <c:formatCode>0.0%</c:formatCode>
                <c:ptCount val="5"/>
                <c:pt idx="0">
                  <c:v>0.13194066127477685</c:v>
                </c:pt>
                <c:pt idx="1">
                  <c:v>0.1223331501105728</c:v>
                </c:pt>
                <c:pt idx="2">
                  <c:v>0.1150722407454903</c:v>
                </c:pt>
                <c:pt idx="3">
                  <c:v>0.14052281163462105</c:v>
                </c:pt>
                <c:pt idx="4">
                  <c:v>0.12695458300570325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AD6B-45A4-8CCB-E05AC0EC23C0}"/>
            </c:ext>
          </c:extLst>
        </c:ser>
        <c:ser>
          <c:idx val="2"/>
          <c:order val="2"/>
          <c:tx>
            <c:strRef>
              <c:f>'cleta_istat_tot_ind%'!$P$16</c:f>
              <c:strCache>
                <c:ptCount val="1"/>
                <c:pt idx="0">
                  <c:v>Totale</c:v>
                </c:pt>
              </c:strCache>
            </c:strRef>
          </c:tx>
          <c:spPr>
            <a:ln w="127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'cleta_istat_tot_ind%'!$Q$6:$U$6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'cleta_istat_tot_ind%'!$Q$16:$U$16</c:f>
              <c:numCache>
                <c:formatCode>0.0%</c:formatCode>
                <c:ptCount val="5"/>
                <c:pt idx="0">
                  <c:v>9.9453747344309479E-2</c:v>
                </c:pt>
                <c:pt idx="1">
                  <c:v>9.7684822961683265E-2</c:v>
                </c:pt>
                <c:pt idx="2">
                  <c:v>8.731485312370707E-2</c:v>
                </c:pt>
                <c:pt idx="3">
                  <c:v>0.10627082997491968</c:v>
                </c:pt>
                <c:pt idx="4">
                  <c:v>9.6165917034054735E-2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AD6B-45A4-8CCB-E05AC0EC23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7726271"/>
        <c:axId val="2113843775"/>
      </c:lineChart>
      <c:catAx>
        <c:axId val="2027726271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113843775"/>
        <c:crosses val="autoZero"/>
        <c:auto val="1"/>
        <c:lblAlgn val="ctr"/>
        <c:lblOffset val="100"/>
        <c:noMultiLvlLbl val="0"/>
      </c:catAx>
      <c:valAx>
        <c:axId val="2113843775"/>
        <c:scaling>
          <c:orientation val="minMax"/>
          <c:min val="4.0000000000000008E-2"/>
        </c:scaling>
        <c:delete val="1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2027726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/>
          </a:solidFill>
        </a:defRPr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sr_va!$C$10</c:f>
              <c:strCache>
                <c:ptCount val="1"/>
                <c:pt idx="0">
                  <c:v>inattivi</c:v>
                </c:pt>
              </c:strCache>
            </c:strRef>
          </c:tx>
          <c:spPr>
            <a:ln w="12700" cap="rnd">
              <a:solidFill>
                <a:srgbClr val="ED7D31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ysClr val="window" lastClr="FFFFFF"/>
              </a:solidFill>
              <a:ln w="9525">
                <a:solidFill>
                  <a:srgbClr val="ED7D31"/>
                </a:solidFill>
              </a:ln>
              <a:effectLst/>
            </c:spPr>
          </c:marker>
          <c:dLbls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483-4015-9ABD-ACE919F05D95}"/>
                </c:ext>
              </c:extLst>
            </c:dLbl>
            <c:dLbl>
              <c:idx val="18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483-4015-9ABD-ACE919F05D95}"/>
                </c:ext>
              </c:extLst>
            </c:dLbl>
            <c:dLbl>
              <c:idx val="1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83-4015-9ABD-ACE919F05D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sr_va!$D$3:$W$3</c:f>
              <c:strCache>
                <c:ptCount val="2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</c:strCache>
            </c:strRef>
          </c:cat>
          <c:val>
            <c:numRef>
              <c:f>sr_va!$D$10:$W$10</c:f>
              <c:numCache>
                <c:formatCode>#,##0</c:formatCode>
                <c:ptCount val="20"/>
                <c:pt idx="0">
                  <c:v>273797</c:v>
                </c:pt>
                <c:pt idx="1">
                  <c:v>267784</c:v>
                </c:pt>
                <c:pt idx="2">
                  <c:v>256709</c:v>
                </c:pt>
                <c:pt idx="3">
                  <c:v>251809</c:v>
                </c:pt>
                <c:pt idx="4">
                  <c:v>249377</c:v>
                </c:pt>
                <c:pt idx="5">
                  <c:v>258301</c:v>
                </c:pt>
                <c:pt idx="6">
                  <c:v>253758</c:v>
                </c:pt>
                <c:pt idx="7">
                  <c:v>250781</c:v>
                </c:pt>
                <c:pt idx="8">
                  <c:v>244489</c:v>
                </c:pt>
                <c:pt idx="9">
                  <c:v>243675</c:v>
                </c:pt>
                <c:pt idx="10">
                  <c:v>239847</c:v>
                </c:pt>
                <c:pt idx="11">
                  <c:v>233754</c:v>
                </c:pt>
                <c:pt idx="12">
                  <c:v>226422</c:v>
                </c:pt>
                <c:pt idx="13">
                  <c:v>221203</c:v>
                </c:pt>
                <c:pt idx="14">
                  <c:v>215440</c:v>
                </c:pt>
                <c:pt idx="15">
                  <c:v>215298</c:v>
                </c:pt>
                <c:pt idx="16">
                  <c:v>217145</c:v>
                </c:pt>
                <c:pt idx="17">
                  <c:v>209519</c:v>
                </c:pt>
                <c:pt idx="18">
                  <c:v>202718</c:v>
                </c:pt>
                <c:pt idx="19">
                  <c:v>203973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B93F-4612-A2B4-D49773D911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2316576"/>
        <c:axId val="1128173952"/>
      </c:lineChart>
      <c:catAx>
        <c:axId val="262316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28173952"/>
        <c:crosses val="autoZero"/>
        <c:auto val="1"/>
        <c:lblAlgn val="ctr"/>
        <c:lblOffset val="100"/>
        <c:noMultiLvlLbl val="0"/>
      </c:catAx>
      <c:valAx>
        <c:axId val="1128173952"/>
        <c:scaling>
          <c:orientation val="minMax"/>
          <c:min val="180000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62316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chemeClr val="tx1"/>
          </a:solidFill>
        </a:defRPr>
      </a:pPr>
      <a:endParaRPr lang="it-IT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% indeterminato su totale assunzioni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seco!$W$60</c:f>
              <c:strCache>
                <c:ptCount val="1"/>
                <c:pt idx="0">
                  <c:v>Alberghi e ristoranti</c:v>
                </c:pt>
              </c:strCache>
              <c:extLst xmlns:c15="http://schemas.microsoft.com/office/drawing/2012/chart"/>
            </c:strRef>
          </c:tx>
          <c:spPr>
            <a:ln w="12700" cap="rnd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640-4E31-8469-F22E1D22E8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seco!$X$58:$AB$58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  <c:extLst xmlns:c15="http://schemas.microsoft.com/office/drawing/2012/chart"/>
            </c:numRef>
          </c:cat>
          <c:val>
            <c:numRef>
              <c:f>seco!$X$60:$AB$60</c:f>
              <c:numCache>
                <c:formatCode>0.0%</c:formatCode>
                <c:ptCount val="5"/>
                <c:pt idx="0">
                  <c:v>6.0581734500013376E-2</c:v>
                </c:pt>
                <c:pt idx="1">
                  <c:v>6.0880564736605865E-2</c:v>
                </c:pt>
                <c:pt idx="2">
                  <c:v>5.01632441338907E-2</c:v>
                </c:pt>
                <c:pt idx="3">
                  <c:v>5.6874229346485818E-2</c:v>
                </c:pt>
                <c:pt idx="4">
                  <c:v>5.6876100454082104E-2</c:v>
                </c:pt>
              </c:numCache>
              <c:extLst xmlns:c15="http://schemas.microsoft.com/office/drawing/2012/chart"/>
            </c:numRef>
          </c: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0-C640-4E31-8469-F22E1D22E878}"/>
            </c:ext>
          </c:extLst>
        </c:ser>
        <c:ser>
          <c:idx val="2"/>
          <c:order val="2"/>
          <c:tx>
            <c:strRef>
              <c:f>seco!$W$61</c:f>
              <c:strCache>
                <c:ptCount val="1"/>
                <c:pt idx="0">
                  <c:v>Costruzioni</c:v>
                </c:pt>
              </c:strCache>
            </c:strRef>
          </c:tx>
          <c:spPr>
            <a:ln w="127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640-4E31-8469-F22E1D22E8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seco!$X$58:$AB$58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seco!$X$61:$AB$61</c:f>
              <c:numCache>
                <c:formatCode>0.0%</c:formatCode>
                <c:ptCount val="5"/>
                <c:pt idx="0">
                  <c:v>0.17640144665461122</c:v>
                </c:pt>
                <c:pt idx="1">
                  <c:v>0.18625399273047694</c:v>
                </c:pt>
                <c:pt idx="2">
                  <c:v>0.16651709227380274</c:v>
                </c:pt>
                <c:pt idx="3">
                  <c:v>0.19932323557847245</c:v>
                </c:pt>
                <c:pt idx="4">
                  <c:v>0.18595979247730221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C640-4E31-8469-F22E1D22E878}"/>
            </c:ext>
          </c:extLst>
        </c:ser>
        <c:ser>
          <c:idx val="3"/>
          <c:order val="3"/>
          <c:tx>
            <c:strRef>
              <c:f>seco!$W$62</c:f>
              <c:strCache>
                <c:ptCount val="1"/>
                <c:pt idx="0">
                  <c:v>Istruzione</c:v>
                </c:pt>
              </c:strCache>
            </c:strRef>
          </c:tx>
          <c:spPr>
            <a:ln w="127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640-4E31-8469-F22E1D22E8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seco!$X$58:$AB$58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seco!$X$62:$AB$62</c:f>
              <c:numCache>
                <c:formatCode>0.0%</c:formatCode>
                <c:ptCount val="5"/>
                <c:pt idx="0">
                  <c:v>5.631547646278421E-2</c:v>
                </c:pt>
                <c:pt idx="1">
                  <c:v>4.9287208679998057E-2</c:v>
                </c:pt>
                <c:pt idx="2">
                  <c:v>4.8509535271246067E-2</c:v>
                </c:pt>
                <c:pt idx="3">
                  <c:v>5.8848310055413335E-2</c:v>
                </c:pt>
                <c:pt idx="4">
                  <c:v>4.7027281620231148E-2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C640-4E31-8469-F22E1D22E878}"/>
            </c:ext>
          </c:extLst>
        </c:ser>
        <c:ser>
          <c:idx val="4"/>
          <c:order val="4"/>
          <c:tx>
            <c:strRef>
              <c:f>seco!$W$63</c:f>
              <c:strCache>
                <c:ptCount val="1"/>
                <c:pt idx="0">
                  <c:v>Manifatt+estrattive </c:v>
                </c:pt>
              </c:strCache>
            </c:strRef>
          </c:tx>
          <c:spPr>
            <a:ln w="1270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640-4E31-8469-F22E1D22E8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seco!$X$58:$AB$58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seco!$X$63:$AB$63</c:f>
              <c:numCache>
                <c:formatCode>0.0%</c:formatCode>
                <c:ptCount val="5"/>
                <c:pt idx="0">
                  <c:v>0.18081723820785706</c:v>
                </c:pt>
                <c:pt idx="1">
                  <c:v>0.16689519389656507</c:v>
                </c:pt>
                <c:pt idx="2">
                  <c:v>0.15211473509099158</c:v>
                </c:pt>
                <c:pt idx="3">
                  <c:v>0.19647241569374155</c:v>
                </c:pt>
                <c:pt idx="4">
                  <c:v>0.20858286187387884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C640-4E31-8469-F22E1D22E878}"/>
            </c:ext>
          </c:extLst>
        </c:ser>
        <c:ser>
          <c:idx val="5"/>
          <c:order val="5"/>
          <c:tx>
            <c:strRef>
              <c:f>seco!$W$64</c:f>
              <c:strCache>
                <c:ptCount val="1"/>
                <c:pt idx="0">
                  <c:v>Terziario</c:v>
                </c:pt>
              </c:strCache>
            </c:strRef>
          </c:tx>
          <c:spPr>
            <a:ln w="1270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seco!$X$58:$AB$58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seco!$X$64:$AB$64</c:f>
              <c:numCache>
                <c:formatCode>0.0%</c:formatCode>
                <c:ptCount val="5"/>
                <c:pt idx="0">
                  <c:v>0.10185404264582013</c:v>
                </c:pt>
                <c:pt idx="1">
                  <c:v>0.10898683722654802</c:v>
                </c:pt>
                <c:pt idx="2">
                  <c:v>9.0573268357392239E-2</c:v>
                </c:pt>
                <c:pt idx="3">
                  <c:v>0.1115636244684331</c:v>
                </c:pt>
                <c:pt idx="4">
                  <c:v>9.388814374489092E-2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C640-4E31-8469-F22E1D22E878}"/>
            </c:ext>
          </c:extLst>
        </c:ser>
        <c:ser>
          <c:idx val="6"/>
          <c:order val="6"/>
          <c:tx>
            <c:strRef>
              <c:f>seco!$W$65</c:f>
              <c:strCache>
                <c:ptCount val="1"/>
                <c:pt idx="0">
                  <c:v>Totale</c:v>
                </c:pt>
              </c:strCache>
            </c:strRef>
          </c:tx>
          <c:spPr>
            <a:ln w="19050" cap="rnd">
              <a:solidFill>
                <a:srgbClr val="C00000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640-4E31-8469-F22E1D22E8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seco!$X$58:$AB$58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seco!$X$65:$AB$65</c:f>
              <c:numCache>
                <c:formatCode>0.0%</c:formatCode>
                <c:ptCount val="5"/>
                <c:pt idx="0">
                  <c:v>9.9453747344309479E-2</c:v>
                </c:pt>
                <c:pt idx="1">
                  <c:v>9.7684822961683265E-2</c:v>
                </c:pt>
                <c:pt idx="2">
                  <c:v>8.731485312370707E-2</c:v>
                </c:pt>
                <c:pt idx="3">
                  <c:v>0.10627082997491968</c:v>
                </c:pt>
                <c:pt idx="4">
                  <c:v>9.6165917034054735E-2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C640-4E31-8469-F22E1D22E8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1399584"/>
        <c:axId val="1531795424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seco!$W$59</c15:sqref>
                        </c15:formulaRef>
                      </c:ext>
                    </c:extLst>
                    <c:strCache>
                      <c:ptCount val="1"/>
                      <c:pt idx="0">
                        <c:v>Agricoltura 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seco!$X$58:$AB$58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seco!$X$59:$AB$59</c15:sqref>
                        </c15:formulaRef>
                      </c:ext>
                    </c:extLst>
                    <c:numCache>
                      <c:formatCode>0.0%</c:formatCode>
                      <c:ptCount val="5"/>
                      <c:pt idx="0">
                        <c:v>1.3024602026049204E-2</c:v>
                      </c:pt>
                      <c:pt idx="1">
                        <c:v>1.1813953488372093E-2</c:v>
                      </c:pt>
                      <c:pt idx="2">
                        <c:v>1.1349247291656896E-2</c:v>
                      </c:pt>
                      <c:pt idx="3">
                        <c:v>1.6011312836420034E-2</c:v>
                      </c:pt>
                      <c:pt idx="4">
                        <c:v>1.8336832183711068E-2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6-C640-4E31-8469-F22E1D22E878}"/>
                  </c:ext>
                </c:extLst>
              </c15:ser>
            </c15:filteredLineSeries>
          </c:ext>
        </c:extLst>
      </c:lineChart>
      <c:catAx>
        <c:axId val="154139958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31795424"/>
        <c:crosses val="autoZero"/>
        <c:auto val="1"/>
        <c:lblAlgn val="ctr"/>
        <c:lblOffset val="100"/>
        <c:noMultiLvlLbl val="0"/>
      </c:catAx>
      <c:valAx>
        <c:axId val="1531795424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0.0%" sourceLinked="1"/>
        <c:majorTickMark val="in"/>
        <c:minorTickMark val="none"/>
        <c:tickLblPos val="nextTo"/>
        <c:spPr>
          <a:noFill/>
          <a:ln>
            <a:solidFill>
              <a:schemeClr val="tx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41399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12700">
      <a:solidFill>
        <a:schemeClr val="bg1"/>
      </a:solidFill>
    </a:ln>
    <a:effectLst/>
  </c:spPr>
  <c:txPr>
    <a:bodyPr/>
    <a:lstStyle/>
    <a:p>
      <a:pPr>
        <a:defRPr sz="900">
          <a:solidFill>
            <a:schemeClr val="tx1"/>
          </a:solidFill>
        </a:defRPr>
      </a:pPr>
      <a:endParaRPr lang="it-IT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Foglio5!$B$5</c:f>
              <c:strCache>
                <c:ptCount val="1"/>
                <c:pt idx="0">
                  <c:v>Dimissioni</c:v>
                </c:pt>
              </c:strCache>
            </c:strRef>
          </c:tx>
          <c:spPr>
            <a:ln w="1270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1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372-4AFE-B3E8-3E132EA78AF6}"/>
                </c:ext>
              </c:extLst>
            </c:dLbl>
            <c:dLbl>
              <c:idx val="1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372-4AFE-B3E8-3E132EA78A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Foglio5!$C$4:$Q$4</c:f>
              <c:numCache>
                <c:formatCode>General</c:formatCode>
                <c:ptCount val="1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</c:numCache>
            </c:numRef>
          </c:cat>
          <c:val>
            <c:numRef>
              <c:f>Foglio5!$C$5:$Q$5</c:f>
              <c:numCache>
                <c:formatCode>#,##0</c:formatCode>
                <c:ptCount val="15"/>
                <c:pt idx="0">
                  <c:v>18239</c:v>
                </c:pt>
                <c:pt idx="1">
                  <c:v>15936</c:v>
                </c:pt>
                <c:pt idx="2">
                  <c:v>14506</c:v>
                </c:pt>
                <c:pt idx="3">
                  <c:v>11587</c:v>
                </c:pt>
                <c:pt idx="4">
                  <c:v>11802</c:v>
                </c:pt>
                <c:pt idx="5">
                  <c:v>12074</c:v>
                </c:pt>
                <c:pt idx="6">
                  <c:v>13687</c:v>
                </c:pt>
                <c:pt idx="7">
                  <c:v>14489</c:v>
                </c:pt>
                <c:pt idx="8">
                  <c:v>16435</c:v>
                </c:pt>
                <c:pt idx="9">
                  <c:v>18115</c:v>
                </c:pt>
                <c:pt idx="10">
                  <c:v>20065</c:v>
                </c:pt>
                <c:pt idx="11">
                  <c:v>18045</c:v>
                </c:pt>
                <c:pt idx="12">
                  <c:v>24156</c:v>
                </c:pt>
                <c:pt idx="13">
                  <c:v>27801</c:v>
                </c:pt>
                <c:pt idx="14">
                  <c:v>26620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DB7E-41AE-88B3-047D4F2D97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06644031"/>
        <c:axId val="1609404751"/>
      </c:lineChart>
      <c:lineChart>
        <c:grouping val="standard"/>
        <c:varyColors val="0"/>
        <c:ser>
          <c:idx val="1"/>
          <c:order val="1"/>
          <c:tx>
            <c:strRef>
              <c:f>Foglio5!$B$9</c:f>
              <c:strCache>
                <c:ptCount val="1"/>
                <c:pt idx="0">
                  <c:v>% dim_ind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372-4AFE-B3E8-3E132EA78AF6}"/>
                </c:ext>
              </c:extLst>
            </c:dLbl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372-4AFE-B3E8-3E132EA78AF6}"/>
                </c:ext>
              </c:extLst>
            </c:dLbl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372-4AFE-B3E8-3E132EA78AF6}"/>
                </c:ext>
              </c:extLst>
            </c:dLbl>
            <c:dLbl>
              <c:idx val="1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72-4AFE-B3E8-3E132EA78A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Foglio5!$C$4:$Q$4</c:f>
              <c:numCache>
                <c:formatCode>General</c:formatCode>
                <c:ptCount val="1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</c:numCache>
            </c:numRef>
          </c:cat>
          <c:val>
            <c:numRef>
              <c:f>Foglio5!$C$9:$Q$9</c:f>
              <c:numCache>
                <c:formatCode>0.0%</c:formatCode>
                <c:ptCount val="15"/>
                <c:pt idx="0">
                  <c:v>0.45103615411246845</c:v>
                </c:pt>
                <c:pt idx="1">
                  <c:v>0.45452211859330882</c:v>
                </c:pt>
                <c:pt idx="2">
                  <c:v>0.44200006094030897</c:v>
                </c:pt>
                <c:pt idx="3">
                  <c:v>0.36905975283475601</c:v>
                </c:pt>
                <c:pt idx="4">
                  <c:v>0.42305624260673191</c:v>
                </c:pt>
                <c:pt idx="5">
                  <c:v>0.4008365978354691</c:v>
                </c:pt>
                <c:pt idx="6">
                  <c:v>0.4176048817696415</c:v>
                </c:pt>
                <c:pt idx="7">
                  <c:v>0.46008510097802618</c:v>
                </c:pt>
                <c:pt idx="8">
                  <c:v>0.51423654568210264</c:v>
                </c:pt>
                <c:pt idx="9">
                  <c:v>0.54774431543299473</c:v>
                </c:pt>
                <c:pt idx="10">
                  <c:v>0.56428933010855509</c:v>
                </c:pt>
                <c:pt idx="11">
                  <c:v>0.59785309611370641</c:v>
                </c:pt>
                <c:pt idx="12">
                  <c:v>0.65091212847942659</c:v>
                </c:pt>
                <c:pt idx="13">
                  <c:v>0.65583864118895963</c:v>
                </c:pt>
                <c:pt idx="14">
                  <c:v>0.6777330821324915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DB7E-41AE-88B3-047D4F2D97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06710847"/>
        <c:axId val="1434219007"/>
      </c:lineChart>
      <c:catAx>
        <c:axId val="1906644031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0" cap="flat" cmpd="sng" algn="ctr">
            <a:solidFill>
              <a:schemeClr val="tx1"/>
            </a:solidFill>
            <a:round/>
          </a:ln>
          <a:effectLst/>
        </c:spPr>
        <c:txPr>
          <a:bodyPr rot="-114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09404751"/>
        <c:crosses val="autoZero"/>
        <c:auto val="1"/>
        <c:lblAlgn val="ctr"/>
        <c:lblOffset val="100"/>
        <c:noMultiLvlLbl val="0"/>
      </c:catAx>
      <c:valAx>
        <c:axId val="1609404751"/>
        <c:scaling>
          <c:orientation val="minMax"/>
          <c:min val="10000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06644031"/>
        <c:crosses val="autoZero"/>
        <c:crossBetween val="between"/>
      </c:valAx>
      <c:valAx>
        <c:axId val="1434219007"/>
        <c:scaling>
          <c:orientation val="minMax"/>
          <c:min val="0.30000000000000004"/>
        </c:scaling>
        <c:delete val="0"/>
        <c:axPos val="r"/>
        <c:numFmt formatCode="0.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06710847"/>
        <c:crosses val="max"/>
        <c:crossBetween val="between"/>
      </c:valAx>
      <c:catAx>
        <c:axId val="190671084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3421900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/>
          </a:solidFill>
        </a:defRPr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cked"/>
        <c:varyColors val="0"/>
        <c:ser>
          <c:idx val="1"/>
          <c:order val="1"/>
          <c:tx>
            <c:strRef>
              <c:f>sr_va!$C$8</c:f>
              <c:strCache>
                <c:ptCount val="1"/>
                <c:pt idx="0">
                  <c:v>occupati</c:v>
                </c:pt>
              </c:strCache>
            </c:strRef>
          </c:tx>
          <c:spPr>
            <a:ln w="12700" cap="rnd">
              <a:solidFill>
                <a:srgbClr val="4472C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" lastClr="FFFFFF"/>
              </a:solidFill>
              <a:ln w="9525">
                <a:solidFill>
                  <a:srgbClr val="4472C4"/>
                </a:solidFill>
              </a:ln>
              <a:effectLst/>
            </c:spPr>
          </c:marker>
          <c:dLbls>
            <c:dLbl>
              <c:idx val="17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27D-4355-8D29-055DA2F8E537}"/>
                </c:ext>
              </c:extLst>
            </c:dLbl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27D-4355-8D29-055DA2F8E537}"/>
                </c:ext>
              </c:extLst>
            </c:dLbl>
            <c:dLbl>
              <c:idx val="19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7D-4355-8D29-055DA2F8E5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sr_va!$D$3:$W$3</c:f>
              <c:strCache>
                <c:ptCount val="2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</c:strCache>
            </c:strRef>
          </c:cat>
          <c:val>
            <c:numRef>
              <c:f>sr_va!$D$8:$W$8</c:f>
              <c:numCache>
                <c:formatCode>#,##0</c:formatCode>
                <c:ptCount val="20"/>
                <c:pt idx="0">
                  <c:v>499495</c:v>
                </c:pt>
                <c:pt idx="1">
                  <c:v>502676</c:v>
                </c:pt>
                <c:pt idx="2">
                  <c:v>516894</c:v>
                </c:pt>
                <c:pt idx="3">
                  <c:v>519025</c:v>
                </c:pt>
                <c:pt idx="4">
                  <c:v>518476</c:v>
                </c:pt>
                <c:pt idx="5">
                  <c:v>505507</c:v>
                </c:pt>
                <c:pt idx="6">
                  <c:v>503761</c:v>
                </c:pt>
                <c:pt idx="7">
                  <c:v>505025</c:v>
                </c:pt>
                <c:pt idx="8">
                  <c:v>501116</c:v>
                </c:pt>
                <c:pt idx="9">
                  <c:v>495522</c:v>
                </c:pt>
                <c:pt idx="10">
                  <c:v>494896</c:v>
                </c:pt>
                <c:pt idx="11">
                  <c:v>495550</c:v>
                </c:pt>
                <c:pt idx="12">
                  <c:v>498641</c:v>
                </c:pt>
                <c:pt idx="13">
                  <c:v>505120</c:v>
                </c:pt>
                <c:pt idx="14">
                  <c:v>507129</c:v>
                </c:pt>
                <c:pt idx="15">
                  <c:v>508166</c:v>
                </c:pt>
                <c:pt idx="16">
                  <c:v>506216</c:v>
                </c:pt>
                <c:pt idx="17">
                  <c:v>510300</c:v>
                </c:pt>
                <c:pt idx="18">
                  <c:v>520517</c:v>
                </c:pt>
                <c:pt idx="19">
                  <c:v>519916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F2E7-4703-A71E-9336FBEE0B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6982208"/>
        <c:axId val="1128153792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sr_va!$C$5</c15:sqref>
                        </c15:formulaRef>
                      </c:ext>
                    </c:extLst>
                    <c:strCache>
                      <c:ptCount val="1"/>
                      <c:pt idx="0">
                        <c:v>tasso occupazione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sr_va!$D$3:$W$3</c15:sqref>
                        </c15:formulaRef>
                      </c:ext>
                    </c:extLst>
                    <c:strCache>
                      <c:ptCount val="20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  <c:pt idx="17">
                        <c:v>2021</c:v>
                      </c:pt>
                      <c:pt idx="18">
                        <c:v>2022</c:v>
                      </c:pt>
                      <c:pt idx="19">
                        <c:v>2023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sr_va!$D$5:$W$5</c15:sqref>
                        </c15:formulaRef>
                      </c:ext>
                    </c:extLst>
                    <c:numCache>
                      <c:formatCode>#,##0.0_ ;\-#,##0.0\ </c:formatCode>
                      <c:ptCount val="20"/>
                      <c:pt idx="0">
                        <c:v>62.597929999999998</c:v>
                      </c:pt>
                      <c:pt idx="1">
                        <c:v>63.158531000000004</c:v>
                      </c:pt>
                      <c:pt idx="2">
                        <c:v>64.777175</c:v>
                      </c:pt>
                      <c:pt idx="3">
                        <c:v>65.386882999999997</c:v>
                      </c:pt>
                      <c:pt idx="4">
                        <c:v>65.184612999999999</c:v>
                      </c:pt>
                      <c:pt idx="5">
                        <c:v>63.477052999999998</c:v>
                      </c:pt>
                      <c:pt idx="6">
                        <c:v>63.591538</c:v>
                      </c:pt>
                      <c:pt idx="7">
                        <c:v>64.209507000000002</c:v>
                      </c:pt>
                      <c:pt idx="8">
                        <c:v>63.642054000000002</c:v>
                      </c:pt>
                      <c:pt idx="9">
                        <c:v>62.96331</c:v>
                      </c:pt>
                      <c:pt idx="10">
                        <c:v>63.112487000000002</c:v>
                      </c:pt>
                      <c:pt idx="11">
                        <c:v>63.657265000000002</c:v>
                      </c:pt>
                      <c:pt idx="12">
                        <c:v>64.662717999999998</c:v>
                      </c:pt>
                      <c:pt idx="13">
                        <c:v>65.721984000000006</c:v>
                      </c:pt>
                      <c:pt idx="14" formatCode="0.0">
                        <c:v>66.22381</c:v>
                      </c:pt>
                      <c:pt idx="15" formatCode="0.0">
                        <c:v>66.588898999999998</c:v>
                      </c:pt>
                      <c:pt idx="16" formatCode="0.0">
                        <c:v>66.528092000000001</c:v>
                      </c:pt>
                      <c:pt idx="17" formatCode="0.0">
                        <c:v>67.362666000000004</c:v>
                      </c:pt>
                      <c:pt idx="18" formatCode="0.0">
                        <c:v>68.498363999999995</c:v>
                      </c:pt>
                      <c:pt idx="19" formatCode="0.0">
                        <c:v>68.746455999999995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F2E7-4703-A71E-9336FBEE0BA8}"/>
                  </c:ext>
                </c:extLst>
              </c15:ser>
            </c15:filteredLineSeries>
          </c:ext>
        </c:extLst>
      </c:lineChart>
      <c:catAx>
        <c:axId val="1236982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28153792"/>
        <c:crosses val="autoZero"/>
        <c:auto val="1"/>
        <c:lblAlgn val="ctr"/>
        <c:lblOffset val="100"/>
        <c:noMultiLvlLbl val="0"/>
      </c:catAx>
      <c:valAx>
        <c:axId val="1128153792"/>
        <c:scaling>
          <c:orientation val="minMax"/>
          <c:min val="490000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36982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chemeClr val="tx1"/>
          </a:solidFill>
        </a:defRPr>
      </a:pPr>
      <a:endParaRPr lang="it-IT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Tassi di attività, occupazione e disoccupazione (asse dx)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sr_va!$C$16</c:f>
              <c:strCache>
                <c:ptCount val="1"/>
                <c:pt idx="0">
                  <c:v>tasso occupazione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sr_va!$D$14:$I$14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strCache>
            </c:strRef>
          </c:cat>
          <c:val>
            <c:numRef>
              <c:f>sr_va!$D$16:$I$16</c:f>
              <c:numCache>
                <c:formatCode>0.0</c:formatCode>
                <c:ptCount val="6"/>
                <c:pt idx="0">
                  <c:v>66.22381</c:v>
                </c:pt>
                <c:pt idx="1">
                  <c:v>66.588898999999998</c:v>
                </c:pt>
                <c:pt idx="2">
                  <c:v>66.528092000000001</c:v>
                </c:pt>
                <c:pt idx="3">
                  <c:v>67.362666000000004</c:v>
                </c:pt>
                <c:pt idx="4">
                  <c:v>68.498363999999995</c:v>
                </c:pt>
                <c:pt idx="5">
                  <c:v>68.746455999999995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79E0-4A6E-A307-990BBF6A5C0A}"/>
            </c:ext>
          </c:extLst>
        </c:ser>
        <c:ser>
          <c:idx val="2"/>
          <c:order val="2"/>
          <c:tx>
            <c:strRef>
              <c:f>sr_va!$C$17</c:f>
              <c:strCache>
                <c:ptCount val="1"/>
                <c:pt idx="0">
                  <c:v>tasso attività</c:v>
                </c:pt>
              </c:strCache>
            </c:strRef>
          </c:tx>
          <c:spPr>
            <a:ln w="127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sr_va!$D$14:$I$14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strCache>
            </c:strRef>
          </c:cat>
          <c:val>
            <c:numRef>
              <c:f>sr_va!$D$17:$I$17</c:f>
              <c:numCache>
                <c:formatCode>#,##0.0_ ;\-#,##0.0\ </c:formatCode>
                <c:ptCount val="6"/>
                <c:pt idx="0">
                  <c:v>71.050169999999994</c:v>
                </c:pt>
                <c:pt idx="1">
                  <c:v>70.982415000000003</c:v>
                </c:pt>
                <c:pt idx="2">
                  <c:v>70.595285000000004</c:v>
                </c:pt>
                <c:pt idx="3">
                  <c:v>71.512966000000006</c:v>
                </c:pt>
                <c:pt idx="4">
                  <c:v>72.418006000000005</c:v>
                </c:pt>
                <c:pt idx="5">
                  <c:v>72.119371999999998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79E0-4A6E-A307-990BBF6A5C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7030928"/>
        <c:axId val="1050108544"/>
      </c:lineChart>
      <c:lineChart>
        <c:grouping val="standard"/>
        <c:varyColors val="0"/>
        <c:ser>
          <c:idx val="0"/>
          <c:order val="0"/>
          <c:tx>
            <c:strRef>
              <c:f>sr_va!$C$15</c:f>
              <c:strCache>
                <c:ptCount val="1"/>
                <c:pt idx="0">
                  <c:v>tasso disoccupazione</c:v>
                </c:pt>
              </c:strCache>
            </c:strRef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7797891539108707E-2"/>
                  <c:y val="0.1155931795401337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F06-45DC-88BB-9E0227EF88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sr_va!$D$14:$I$14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strCache>
            </c:strRef>
          </c:cat>
          <c:val>
            <c:numRef>
              <c:f>sr_va!$D$15:$I$15</c:f>
              <c:numCache>
                <c:formatCode>#,##0.0_ ;\-#,##0.0\ </c:formatCode>
                <c:ptCount val="6"/>
                <c:pt idx="0">
                  <c:v>6.7928899999999999</c:v>
                </c:pt>
                <c:pt idx="1">
                  <c:v>6.189584</c:v>
                </c:pt>
                <c:pt idx="2">
                  <c:v>5.7610900000000003</c:v>
                </c:pt>
                <c:pt idx="3">
                  <c:v>5.8035629999999996</c:v>
                </c:pt>
                <c:pt idx="4">
                  <c:v>5.4125249999999996</c:v>
                </c:pt>
                <c:pt idx="5">
                  <c:v>4.6768419999999997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79E0-4A6E-A307-990BBF6A5C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7034176"/>
        <c:axId val="1037827152"/>
      </c:lineChart>
      <c:catAx>
        <c:axId val="1237030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50108544"/>
        <c:crosses val="autoZero"/>
        <c:auto val="1"/>
        <c:lblAlgn val="ctr"/>
        <c:lblOffset val="100"/>
        <c:noMultiLvlLbl val="0"/>
      </c:catAx>
      <c:valAx>
        <c:axId val="1050108544"/>
        <c:scaling>
          <c:orientation val="minMax"/>
          <c:min val="65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37030928"/>
        <c:crosses val="autoZero"/>
        <c:crossBetween val="between"/>
      </c:valAx>
      <c:valAx>
        <c:axId val="1037827152"/>
        <c:scaling>
          <c:orientation val="minMax"/>
        </c:scaling>
        <c:delete val="0"/>
        <c:axPos val="r"/>
        <c:numFmt formatCode="#,##0.0_ ;\-#,##0.0\ 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37034176"/>
        <c:crosses val="max"/>
        <c:crossBetween val="between"/>
      </c:valAx>
      <c:catAx>
        <c:axId val="12370341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378271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/>
          </a:solidFill>
          <a:latin typeface="+mn-lt"/>
        </a:defRPr>
      </a:pPr>
      <a:endParaRPr lang="it-IT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SR_complessiva!$D$8</c:f>
              <c:strCache>
                <c:ptCount val="1"/>
                <c:pt idx="0">
                  <c:v>saldo complessivo</c:v>
                </c:pt>
              </c:strCache>
            </c:strRef>
          </c:tx>
          <c:spPr>
            <a:ln w="1270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SR_complessiva!$E$2:$S$2</c:f>
              <c:numCache>
                <c:formatCode>General</c:formatCode>
                <c:ptCount val="1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</c:numCache>
            </c:numRef>
          </c:cat>
          <c:val>
            <c:numRef>
              <c:f>SR_complessiva!$E$8:$S$8</c:f>
              <c:numCache>
                <c:formatCode>#,##0</c:formatCode>
                <c:ptCount val="15"/>
                <c:pt idx="0">
                  <c:v>9787</c:v>
                </c:pt>
                <c:pt idx="1">
                  <c:v>12862</c:v>
                </c:pt>
                <c:pt idx="2">
                  <c:v>12825</c:v>
                </c:pt>
                <c:pt idx="3">
                  <c:v>5823</c:v>
                </c:pt>
                <c:pt idx="4">
                  <c:v>1055</c:v>
                </c:pt>
                <c:pt idx="5">
                  <c:v>160</c:v>
                </c:pt>
                <c:pt idx="6">
                  <c:v>15599</c:v>
                </c:pt>
                <c:pt idx="7">
                  <c:v>14660</c:v>
                </c:pt>
                <c:pt idx="8">
                  <c:v>19633</c:v>
                </c:pt>
                <c:pt idx="9">
                  <c:v>20432</c:v>
                </c:pt>
                <c:pt idx="10">
                  <c:v>24960</c:v>
                </c:pt>
                <c:pt idx="11">
                  <c:v>15130</c:v>
                </c:pt>
                <c:pt idx="12">
                  <c:v>23996</c:v>
                </c:pt>
                <c:pt idx="13">
                  <c:v>22693</c:v>
                </c:pt>
                <c:pt idx="14">
                  <c:v>25407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90FC-485A-AED5-01C0317A4B54}"/>
            </c:ext>
          </c:extLst>
        </c:ser>
        <c:ser>
          <c:idx val="1"/>
          <c:order val="1"/>
          <c:tx>
            <c:strRef>
              <c:f>SR_complessiva!$D$9</c:f>
              <c:strCache>
                <c:ptCount val="1"/>
                <c:pt idx="0">
                  <c:v>saldo lavoro stabile</c:v>
                </c:pt>
              </c:strCache>
            </c:strRef>
          </c:tx>
          <c:spPr>
            <a:ln w="127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rgbClr val="C00000"/>
                </a:solidFill>
              </a:ln>
              <a:effectLst/>
            </c:spPr>
          </c:marker>
          <c:cat>
            <c:numRef>
              <c:f>SR_complessiva!$E$2:$S$2</c:f>
              <c:numCache>
                <c:formatCode>General</c:formatCode>
                <c:ptCount val="1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</c:numCache>
            </c:numRef>
          </c:cat>
          <c:val>
            <c:numRef>
              <c:f>SR_complessiva!$E$9:$S$9</c:f>
              <c:numCache>
                <c:formatCode>#,##0</c:formatCode>
                <c:ptCount val="15"/>
                <c:pt idx="0">
                  <c:v>-4412</c:v>
                </c:pt>
                <c:pt idx="1">
                  <c:v>-2091</c:v>
                </c:pt>
                <c:pt idx="2">
                  <c:v>854</c:v>
                </c:pt>
                <c:pt idx="3">
                  <c:v>-51</c:v>
                </c:pt>
                <c:pt idx="4">
                  <c:v>-2723</c:v>
                </c:pt>
                <c:pt idx="5">
                  <c:v>-7945</c:v>
                </c:pt>
                <c:pt idx="6">
                  <c:v>10970</c:v>
                </c:pt>
                <c:pt idx="7">
                  <c:v>-2595</c:v>
                </c:pt>
                <c:pt idx="8">
                  <c:v>-6838</c:v>
                </c:pt>
                <c:pt idx="9">
                  <c:v>1360</c:v>
                </c:pt>
                <c:pt idx="10">
                  <c:v>6270</c:v>
                </c:pt>
                <c:pt idx="11">
                  <c:v>2623</c:v>
                </c:pt>
                <c:pt idx="12">
                  <c:v>-3226</c:v>
                </c:pt>
                <c:pt idx="13">
                  <c:v>5765</c:v>
                </c:pt>
                <c:pt idx="14">
                  <c:v>6100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90FC-485A-AED5-01C0317A4B54}"/>
            </c:ext>
          </c:extLst>
        </c:ser>
        <c:ser>
          <c:idx val="2"/>
          <c:order val="2"/>
          <c:tx>
            <c:strRef>
              <c:f>SR_complessiva!$D$12</c:f>
              <c:strCache>
                <c:ptCount val="1"/>
                <c:pt idx="0">
                  <c:v>saldo dipendenti</c:v>
                </c:pt>
              </c:strCache>
            </c:strRef>
          </c:tx>
          <c:spPr>
            <a:ln w="158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SR_complessiva!$E$2:$S$2</c:f>
              <c:numCache>
                <c:formatCode>General</c:formatCode>
                <c:ptCount val="1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</c:numCache>
            </c:numRef>
          </c:cat>
          <c:val>
            <c:numRef>
              <c:f>SR_complessiva!$E$12:$S$12</c:f>
              <c:numCache>
                <c:formatCode>#,##0</c:formatCode>
                <c:ptCount val="15"/>
                <c:pt idx="0">
                  <c:v>2455</c:v>
                </c:pt>
                <c:pt idx="1">
                  <c:v>8547</c:v>
                </c:pt>
                <c:pt idx="2">
                  <c:v>10241</c:v>
                </c:pt>
                <c:pt idx="3">
                  <c:v>9527</c:v>
                </c:pt>
                <c:pt idx="4">
                  <c:v>5468</c:v>
                </c:pt>
                <c:pt idx="5">
                  <c:v>780</c:v>
                </c:pt>
                <c:pt idx="6">
                  <c:v>19036</c:v>
                </c:pt>
                <c:pt idx="7">
                  <c:v>14432</c:v>
                </c:pt>
                <c:pt idx="8">
                  <c:v>14347</c:v>
                </c:pt>
                <c:pt idx="9">
                  <c:v>19344</c:v>
                </c:pt>
                <c:pt idx="10">
                  <c:v>23980</c:v>
                </c:pt>
                <c:pt idx="11">
                  <c:v>15290</c:v>
                </c:pt>
                <c:pt idx="12">
                  <c:v>22455</c:v>
                </c:pt>
                <c:pt idx="13">
                  <c:v>23677</c:v>
                </c:pt>
                <c:pt idx="14">
                  <c:v>24510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90FC-485A-AED5-01C0317A4B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35001872"/>
        <c:axId val="1593089392"/>
      </c:lineChart>
      <c:catAx>
        <c:axId val="173500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93089392"/>
        <c:crosses val="autoZero"/>
        <c:auto val="1"/>
        <c:lblAlgn val="ctr"/>
        <c:lblOffset val="100"/>
        <c:noMultiLvlLbl val="0"/>
      </c:catAx>
      <c:valAx>
        <c:axId val="1593089392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735001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/>
          </a:solidFill>
        </a:defRPr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occTot!$N$30</c:f>
              <c:strCache>
                <c:ptCount val="1"/>
                <c:pt idx="0">
                  <c:v>    Friuli-Venezia Giulia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occTot!$O$29:$P$29</c:f>
              <c:strCache>
                <c:ptCount val="2"/>
                <c:pt idx="0">
                  <c:v>2023-2022</c:v>
                </c:pt>
                <c:pt idx="1">
                  <c:v>2023-2019</c:v>
                </c:pt>
              </c:strCache>
            </c:strRef>
          </c:cat>
          <c:val>
            <c:numRef>
              <c:f>occTot!$O$30:$P$30</c:f>
              <c:numCache>
                <c:formatCode>0.0%</c:formatCode>
                <c:ptCount val="2"/>
                <c:pt idx="0">
                  <c:v>-1.1546212707750178E-3</c:v>
                </c:pt>
                <c:pt idx="1">
                  <c:v>2.3122365526225683E-2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0A-4FFF-9748-2F60C9F79071}"/>
            </c:ext>
          </c:extLst>
        </c:ser>
        <c:ser>
          <c:idx val="1"/>
          <c:order val="1"/>
          <c:tx>
            <c:strRef>
              <c:f>occTot!$N$31</c:f>
              <c:strCache>
                <c:ptCount val="1"/>
                <c:pt idx="0">
                  <c:v>  Nord-est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occTot!$O$29:$P$29</c:f>
              <c:strCache>
                <c:ptCount val="2"/>
                <c:pt idx="0">
                  <c:v>2023-2022</c:v>
                </c:pt>
                <c:pt idx="1">
                  <c:v>2023-2019</c:v>
                </c:pt>
              </c:strCache>
            </c:strRef>
          </c:cat>
          <c:val>
            <c:numRef>
              <c:f>occTot!$O$31:$P$31</c:f>
              <c:numCache>
                <c:formatCode>0.0%</c:formatCode>
                <c:ptCount val="2"/>
                <c:pt idx="0">
                  <c:v>1.9919508585241899E-2</c:v>
                </c:pt>
                <c:pt idx="1">
                  <c:v>1.7063026780449735E-2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0A-4FFF-9748-2F60C9F79071}"/>
            </c:ext>
          </c:extLst>
        </c:ser>
        <c:ser>
          <c:idx val="2"/>
          <c:order val="2"/>
          <c:tx>
            <c:strRef>
              <c:f>occTot!$N$32</c:f>
              <c:strCache>
                <c:ptCount val="1"/>
                <c:pt idx="0">
                  <c:v>Italia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occTot!$O$29:$P$29</c:f>
              <c:strCache>
                <c:ptCount val="2"/>
                <c:pt idx="0">
                  <c:v>2023-2022</c:v>
                </c:pt>
                <c:pt idx="1">
                  <c:v>2023-2019</c:v>
                </c:pt>
              </c:strCache>
            </c:strRef>
          </c:cat>
          <c:val>
            <c:numRef>
              <c:f>occTot!$O$32:$P$32</c:f>
              <c:numCache>
                <c:formatCode>0.0%</c:formatCode>
                <c:ptCount val="2"/>
                <c:pt idx="0">
                  <c:v>2.0803926891745924E-2</c:v>
                </c:pt>
                <c:pt idx="1">
                  <c:v>2.0361493513138915E-2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0A-4FFF-9748-2F60C9F790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3"/>
        <c:axId val="1592882208"/>
        <c:axId val="1823732048"/>
      </c:barChart>
      <c:catAx>
        <c:axId val="159288220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23732048"/>
        <c:crosses val="autoZero"/>
        <c:auto val="1"/>
        <c:lblAlgn val="ctr"/>
        <c:lblOffset val="100"/>
        <c:noMultiLvlLbl val="0"/>
      </c:catAx>
      <c:valAx>
        <c:axId val="1823732048"/>
        <c:scaling>
          <c:orientation val="minMax"/>
        </c:scaling>
        <c:delete val="1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0.0%" sourceLinked="1"/>
        <c:majorTickMark val="in"/>
        <c:minorTickMark val="none"/>
        <c:tickLblPos val="nextTo"/>
        <c:crossAx val="1592882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902871678615269"/>
          <c:y val="0.92387415076832669"/>
          <c:w val="0.47651850289012898"/>
          <c:h val="5.5045483241109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chemeClr val="tx1"/>
          </a:solidFill>
        </a:defRPr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Tasso occupazione maschi, femmine e gender gap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8.3902091506452878E-2"/>
          <c:y val="0.11538011924848106"/>
          <c:w val="0.88796791287715493"/>
          <c:h val="0.682706177798450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'Dati regionali'!$R$36</c:f>
              <c:strCache>
                <c:ptCount val="1"/>
                <c:pt idx="0">
                  <c:v>Maschi</c:v>
                </c:pt>
              </c:strCache>
            </c:strRef>
          </c:tx>
          <c:spPr>
            <a:solidFill>
              <a:srgbClr val="4472C4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cat>
            <c:strRef>
              <c:f>'Dati regionali'!$P$37:$P$43</c:f>
              <c:strCache>
                <c:ptCount val="7"/>
                <c:pt idx="0">
                  <c:v>  Trieste</c:v>
                </c:pt>
                <c:pt idx="1">
                  <c:v>FVG</c:v>
                </c:pt>
                <c:pt idx="2">
                  <c:v>  Udine</c:v>
                </c:pt>
                <c:pt idx="3">
                  <c:v>  Nord-est</c:v>
                </c:pt>
                <c:pt idx="4">
                  <c:v>  Pordenone</c:v>
                </c:pt>
                <c:pt idx="5">
                  <c:v>Italia</c:v>
                </c:pt>
                <c:pt idx="6">
                  <c:v>  Gorizia</c:v>
                </c:pt>
              </c:strCache>
            </c:strRef>
          </c:cat>
          <c:val>
            <c:numRef>
              <c:f>'Dati regionali'!$R$37:$R$43</c:f>
              <c:numCache>
                <c:formatCode>#,##0.0_ ;\-#,##0.0\ </c:formatCode>
                <c:ptCount val="7"/>
                <c:pt idx="0">
                  <c:v>75.781419999999997</c:v>
                </c:pt>
                <c:pt idx="1">
                  <c:v>75.122382000000002</c:v>
                </c:pt>
                <c:pt idx="2">
                  <c:v>76.136027999999996</c:v>
                </c:pt>
                <c:pt idx="3">
                  <c:v>77.205326999999997</c:v>
                </c:pt>
                <c:pt idx="4">
                  <c:v>73.723667000000006</c:v>
                </c:pt>
                <c:pt idx="5">
                  <c:v>70.412215000000003</c:v>
                </c:pt>
                <c:pt idx="6">
                  <c:v>76.136027999999996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39-458A-96A6-3D1A904F0973}"/>
            </c:ext>
          </c:extLst>
        </c:ser>
        <c:ser>
          <c:idx val="1"/>
          <c:order val="1"/>
          <c:tx>
            <c:strRef>
              <c:f>'Dati regionali'!$S$36</c:f>
              <c:strCache>
                <c:ptCount val="1"/>
                <c:pt idx="0">
                  <c:v>Femmine</c:v>
                </c:pt>
              </c:strCache>
            </c:strRef>
          </c:tx>
          <c:spPr>
            <a:solidFill>
              <a:srgbClr val="ED7D31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cat>
            <c:strRef>
              <c:f>'Dati regionali'!$P$37:$P$43</c:f>
              <c:strCache>
                <c:ptCount val="7"/>
                <c:pt idx="0">
                  <c:v>  Trieste</c:v>
                </c:pt>
                <c:pt idx="1">
                  <c:v>FVG</c:v>
                </c:pt>
                <c:pt idx="2">
                  <c:v>  Udine</c:v>
                </c:pt>
                <c:pt idx="3">
                  <c:v>  Nord-est</c:v>
                </c:pt>
                <c:pt idx="4">
                  <c:v>  Pordenone</c:v>
                </c:pt>
                <c:pt idx="5">
                  <c:v>Italia</c:v>
                </c:pt>
                <c:pt idx="6">
                  <c:v>  Gorizia</c:v>
                </c:pt>
              </c:strCache>
            </c:strRef>
          </c:cat>
          <c:val>
            <c:numRef>
              <c:f>'Dati regionali'!$S$37:$S$43</c:f>
              <c:numCache>
                <c:formatCode>#,##0.0_ ;\-#,##0.0\ </c:formatCode>
                <c:ptCount val="7"/>
                <c:pt idx="0">
                  <c:v>67.228632000000005</c:v>
                </c:pt>
                <c:pt idx="1">
                  <c:v>62.245797000000003</c:v>
                </c:pt>
                <c:pt idx="2">
                  <c:v>62.775216999999998</c:v>
                </c:pt>
                <c:pt idx="3">
                  <c:v>63.741568000000001</c:v>
                </c:pt>
                <c:pt idx="4">
                  <c:v>60.105097000000001</c:v>
                </c:pt>
                <c:pt idx="5">
                  <c:v>52.520935000000001</c:v>
                </c:pt>
                <c:pt idx="6">
                  <c:v>56.926233000000003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39-458A-96A6-3D1A904F09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4"/>
        <c:axId val="1600771664"/>
        <c:axId val="1823740688"/>
      </c:barChart>
      <c:scatterChart>
        <c:scatterStyle val="lineMarker"/>
        <c:varyColors val="0"/>
        <c:ser>
          <c:idx val="2"/>
          <c:order val="2"/>
          <c:tx>
            <c:strRef>
              <c:f>'Dati regionali'!$T$36</c:f>
              <c:strCache>
                <c:ptCount val="1"/>
                <c:pt idx="0">
                  <c:v>Gender gap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rgbClr val="4472C4">
                  <a:lumMod val="75000"/>
                </a:srgbClr>
              </a:solidFill>
              <a:ln w="9525">
                <a:solidFill>
                  <a:srgbClr val="4472C4">
                    <a:lumMod val="75000"/>
                  </a:srgb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'Dati regionali'!$P$37:$P$43</c:f>
              <c:strCache>
                <c:ptCount val="7"/>
                <c:pt idx="0">
                  <c:v>  Trieste</c:v>
                </c:pt>
                <c:pt idx="1">
                  <c:v>FVG</c:v>
                </c:pt>
                <c:pt idx="2">
                  <c:v>  Udine</c:v>
                </c:pt>
                <c:pt idx="3">
                  <c:v>  Nord-est</c:v>
                </c:pt>
                <c:pt idx="4">
                  <c:v>  Pordenone</c:v>
                </c:pt>
                <c:pt idx="5">
                  <c:v>Italia</c:v>
                </c:pt>
                <c:pt idx="6">
                  <c:v>  Gorizia</c:v>
                </c:pt>
              </c:strCache>
            </c:strRef>
          </c:xVal>
          <c:yVal>
            <c:numRef>
              <c:f>'Dati regionali'!$T$37:$T$43</c:f>
              <c:numCache>
                <c:formatCode>#,##0.0_ ;\-#,##0.0\ </c:formatCode>
                <c:ptCount val="7"/>
                <c:pt idx="0">
                  <c:v>8.5527879999999925</c:v>
                </c:pt>
                <c:pt idx="1">
                  <c:v>12.876584999999999</c:v>
                </c:pt>
                <c:pt idx="2">
                  <c:v>13.360810999999998</c:v>
                </c:pt>
                <c:pt idx="3">
                  <c:v>13.463758999999996</c:v>
                </c:pt>
                <c:pt idx="4">
                  <c:v>13.618570000000005</c:v>
                </c:pt>
                <c:pt idx="5">
                  <c:v>17.891280000000002</c:v>
                </c:pt>
                <c:pt idx="6">
                  <c:v>19.209794999999993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939-458A-96A6-3D1A904F09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00771664"/>
        <c:axId val="1823740688"/>
      </c:scatterChart>
      <c:catAx>
        <c:axId val="160077166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0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23740688"/>
        <c:crosses val="autoZero"/>
        <c:auto val="1"/>
        <c:lblAlgn val="ctr"/>
        <c:lblOffset val="100"/>
        <c:noMultiLvlLbl val="0"/>
      </c:catAx>
      <c:valAx>
        <c:axId val="1823740688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.0_ ;\-#,##0.0\ " sourceLinked="1"/>
        <c:majorTickMark val="in"/>
        <c:minorTickMark val="none"/>
        <c:tickLblPos val="nextTo"/>
        <c:spPr>
          <a:noFill/>
          <a:ln w="0"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00771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chemeClr val="tx1"/>
          </a:solidFill>
        </a:defRPr>
      </a:pPr>
      <a:endParaRPr lang="it-IT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Tasso</a:t>
            </a:r>
            <a:r>
              <a:rPr lang="en-US" baseline="0" dirty="0"/>
              <a:t> </a:t>
            </a:r>
            <a:r>
              <a:rPr lang="en-US" dirty="0" err="1"/>
              <a:t>occupazione</a:t>
            </a:r>
            <a:r>
              <a:rPr lang="en-US" dirty="0"/>
              <a:t> </a:t>
            </a:r>
            <a:r>
              <a:rPr lang="en-US" dirty="0" err="1"/>
              <a:t>totale</a:t>
            </a:r>
            <a:r>
              <a:rPr lang="en-US" dirty="0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'Dati regionali'!$Q$36</c:f>
              <c:strCache>
                <c:ptCount val="1"/>
                <c:pt idx="0">
                  <c:v>Tasso occupazione </c:v>
                </c:pt>
              </c:strCache>
            </c:strRef>
          </c:tx>
          <c:spPr>
            <a:solidFill>
              <a:srgbClr val="4472C4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CC5-4324-A6E2-988F42EFB0C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'Dati regionali'!$P$37:$P$43</c:f>
              <c:strCache>
                <c:ptCount val="7"/>
                <c:pt idx="0">
                  <c:v>Italia</c:v>
                </c:pt>
                <c:pt idx="1">
                  <c:v>  Gorizia</c:v>
                </c:pt>
                <c:pt idx="2">
                  <c:v>  Pordenone</c:v>
                </c:pt>
                <c:pt idx="3">
                  <c:v>FVG</c:v>
                </c:pt>
                <c:pt idx="4">
                  <c:v>  Udine</c:v>
                </c:pt>
                <c:pt idx="5">
                  <c:v>  Nord-est</c:v>
                </c:pt>
                <c:pt idx="6">
                  <c:v>  Trieste</c:v>
                </c:pt>
              </c:strCache>
            </c:strRef>
          </c:cat>
          <c:val>
            <c:numRef>
              <c:f>'Dati regionali'!$Q$37:$Q$43</c:f>
              <c:numCache>
                <c:formatCode>#,##0.0_ ;\-#,##0.0\ </c:formatCode>
                <c:ptCount val="7"/>
                <c:pt idx="0">
                  <c:v>61.479050999999998</c:v>
                </c:pt>
                <c:pt idx="1">
                  <c:v>65.499291999999997</c:v>
                </c:pt>
                <c:pt idx="2">
                  <c:v>66.988482000000005</c:v>
                </c:pt>
                <c:pt idx="3">
                  <c:v>68.746463000000006</c:v>
                </c:pt>
                <c:pt idx="4">
                  <c:v>69.485850999999997</c:v>
                </c:pt>
                <c:pt idx="5">
                  <c:v>70.521341000000007</c:v>
                </c:pt>
                <c:pt idx="6">
                  <c:v>71.527473000000001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19-4280-B154-E911A1813B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94446048"/>
        <c:axId val="1580840848"/>
      </c:barChart>
      <c:catAx>
        <c:axId val="159444604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0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80840848"/>
        <c:crosses val="autoZero"/>
        <c:auto val="1"/>
        <c:lblAlgn val="ctr"/>
        <c:lblOffset val="100"/>
        <c:noMultiLvlLbl val="0"/>
      </c:catAx>
      <c:valAx>
        <c:axId val="1580840848"/>
        <c:scaling>
          <c:orientation val="minMax"/>
        </c:scaling>
        <c:delete val="1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.0_ ;\-#,##0.0\ " sourceLinked="1"/>
        <c:majorTickMark val="none"/>
        <c:minorTickMark val="none"/>
        <c:tickLblPos val="nextTo"/>
        <c:crossAx val="1594446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chemeClr val="tx1"/>
          </a:solidFill>
        </a:defRPr>
      </a:pPr>
      <a:endParaRPr lang="it-IT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'Dati regionali'!$L$8</c:f>
              <c:strCache>
                <c:ptCount val="1"/>
                <c:pt idx="0">
                  <c:v>Tasso occupazione complessivo</c:v>
                </c:pt>
              </c:strCache>
            </c:strRef>
          </c:tx>
          <c:spPr>
            <a:solidFill>
              <a:srgbClr val="4472C4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D92-41E6-ACD5-D5DAFCA815F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'Dati regionali'!$K$9:$K$35</c:f>
              <c:strCache>
                <c:ptCount val="22"/>
                <c:pt idx="0">
                  <c:v>    PA Bolzano </c:v>
                </c:pt>
                <c:pt idx="1">
                  <c:v>  Valle d'Aosta</c:v>
                </c:pt>
                <c:pt idx="2">
                  <c:v>    Emilia-Romagna</c:v>
                </c:pt>
                <c:pt idx="3">
                  <c:v>    Veneto</c:v>
                </c:pt>
                <c:pt idx="4">
                  <c:v>    PATrento</c:v>
                </c:pt>
                <c:pt idx="5">
                  <c:v>  Toscana</c:v>
                </c:pt>
                <c:pt idx="6">
                  <c:v>  Lombardia</c:v>
                </c:pt>
                <c:pt idx="7">
                  <c:v>FVG</c:v>
                </c:pt>
                <c:pt idx="8">
                  <c:v>  Liguria</c:v>
                </c:pt>
                <c:pt idx="9">
                  <c:v>  Marche</c:v>
                </c:pt>
                <c:pt idx="10">
                  <c:v>  Piemonte</c:v>
                </c:pt>
                <c:pt idx="11">
                  <c:v>  Umbria</c:v>
                </c:pt>
                <c:pt idx="12">
                  <c:v>  Lazio</c:v>
                </c:pt>
                <c:pt idx="13">
                  <c:v>Italia</c:v>
                </c:pt>
                <c:pt idx="14">
                  <c:v>  Abruzzo</c:v>
                </c:pt>
                <c:pt idx="15">
                  <c:v>  Molise</c:v>
                </c:pt>
                <c:pt idx="16">
                  <c:v>  Sardegna</c:v>
                </c:pt>
                <c:pt idx="17">
                  <c:v>  Basilicata</c:v>
                </c:pt>
                <c:pt idx="18">
                  <c:v>  Puglia</c:v>
                </c:pt>
                <c:pt idx="19">
                  <c:v>  Sicilia</c:v>
                </c:pt>
                <c:pt idx="20">
                  <c:v>  Calabria</c:v>
                </c:pt>
                <c:pt idx="21">
                  <c:v>  Campania</c:v>
                </c:pt>
              </c:strCache>
              <c:extLst/>
            </c:strRef>
          </c:cat>
          <c:val>
            <c:numRef>
              <c:f>'Dati regionali'!$L$9:$L$35</c:f>
              <c:numCache>
                <c:formatCode>#,##0.0_ ;\-#,##0.0\ </c:formatCode>
                <c:ptCount val="22"/>
                <c:pt idx="0">
                  <c:v>74.359879000000006</c:v>
                </c:pt>
                <c:pt idx="1">
                  <c:v>71.754611999999995</c:v>
                </c:pt>
                <c:pt idx="2">
                  <c:v>70.633774000000003</c:v>
                </c:pt>
                <c:pt idx="3">
                  <c:v>70.449535999999995</c:v>
                </c:pt>
                <c:pt idx="4">
                  <c:v>70.229595000000003</c:v>
                </c:pt>
                <c:pt idx="5">
                  <c:v>69.331314000000006</c:v>
                </c:pt>
                <c:pt idx="6">
                  <c:v>69.262427000000002</c:v>
                </c:pt>
                <c:pt idx="7">
                  <c:v>68.746463000000006</c:v>
                </c:pt>
                <c:pt idx="8">
                  <c:v>67.410697999999996</c:v>
                </c:pt>
                <c:pt idx="9">
                  <c:v>67.384045999999998</c:v>
                </c:pt>
                <c:pt idx="10">
                  <c:v>67.141955999999993</c:v>
                </c:pt>
                <c:pt idx="11">
                  <c:v>66.486458999999996</c:v>
                </c:pt>
                <c:pt idx="12">
                  <c:v>63.228405000000002</c:v>
                </c:pt>
                <c:pt idx="13">
                  <c:v>61.479050999999998</c:v>
                </c:pt>
                <c:pt idx="14">
                  <c:v>61.333416999999997</c:v>
                </c:pt>
                <c:pt idx="15">
                  <c:v>56.908999999999999</c:v>
                </c:pt>
                <c:pt idx="16">
                  <c:v>56.110948999999998</c:v>
                </c:pt>
                <c:pt idx="17">
                  <c:v>54.868416000000003</c:v>
                </c:pt>
                <c:pt idx="18">
                  <c:v>50.676338000000001</c:v>
                </c:pt>
                <c:pt idx="19">
                  <c:v>44.906964000000002</c:v>
                </c:pt>
                <c:pt idx="20">
                  <c:v>44.626781999999999</c:v>
                </c:pt>
                <c:pt idx="21">
                  <c:v>44.449154999999998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2D92-41E6-ACD5-D5DAFCA815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2"/>
        <c:overlap val="-27"/>
        <c:axId val="127592639"/>
        <c:axId val="334731759"/>
      </c:barChart>
      <c:catAx>
        <c:axId val="127592639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0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4731759"/>
        <c:crosses val="autoZero"/>
        <c:auto val="1"/>
        <c:lblAlgn val="ctr"/>
        <c:lblOffset val="100"/>
        <c:noMultiLvlLbl val="0"/>
      </c:catAx>
      <c:valAx>
        <c:axId val="334731759"/>
        <c:scaling>
          <c:orientation val="minMax"/>
        </c:scaling>
        <c:delete val="1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.0_ ;\-#,##0.0\ " sourceLinked="1"/>
        <c:majorTickMark val="none"/>
        <c:minorTickMark val="none"/>
        <c:tickLblPos val="nextTo"/>
        <c:crossAx val="1275926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chemeClr val="tx1"/>
          </a:solidFill>
        </a:defRPr>
      </a:pPr>
      <a:endParaRPr lang="it-IT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0.69068</cdr:x>
      <cdr:y>0</cdr:y>
    </cdr:from>
    <cdr:to>
      <cdr:x>0.69068</cdr:x>
      <cdr:y>0.87199</cdr:y>
    </cdr:to>
    <cdr:cxnSp macro="">
      <cdr:nvCxnSpPr>
        <cdr:cNvPr id="3" name="Connettore diritto 2">
          <a:extLst xmlns:a="http://schemas.openxmlformats.org/drawingml/2006/main">
            <a:ext uri="{FF2B5EF4-FFF2-40B4-BE49-F238E27FC236}">
              <a16:creationId xmlns:a16="http://schemas.microsoft.com/office/drawing/2014/main" id="{96707561-2096-67EF-F9A2-15F6CDE413E1}"/>
            </a:ext>
          </a:extLst>
        </cdr:cNvPr>
        <cdr:cNvCxnSpPr/>
      </cdr:nvCxnSpPr>
      <cdr:spPr>
        <a:xfrm xmlns:a="http://schemas.openxmlformats.org/drawingml/2006/main">
          <a:off x="4104154" y="0"/>
          <a:ext cx="0" cy="3822327"/>
        </a:xfrm>
        <a:prstGeom xmlns:a="http://schemas.openxmlformats.org/drawingml/2006/main" prst="line">
          <a:avLst/>
        </a:prstGeom>
        <a:ln xmlns:a="http://schemas.openxmlformats.org/drawingml/2006/main" w="6350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24" cy="495855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7890" y="0"/>
            <a:ext cx="2945024" cy="495855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51A3840A-36C7-4935-85F5-EABC41D71DFF}" type="datetimeFigureOut">
              <a:rPr lang="it-IT" smtClean="0"/>
              <a:t>03/04/2024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10145"/>
            <a:ext cx="2945024" cy="495855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7890" y="9410145"/>
            <a:ext cx="2945024" cy="495855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36D20172-7E13-4174-A283-513AB2D7AE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848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7021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1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DF4BF9DD-D84E-4E6B-A836-ED2A64A7FAC1}" type="datetimeFigureOut">
              <a:rPr lang="it-IT" smtClean="0"/>
              <a:t>03/04/2024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3" tIns="45651" rIns="91303" bIns="45651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303" tIns="45651" rIns="91303" bIns="45651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408982"/>
            <a:ext cx="2944283" cy="497020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8645" y="9408982"/>
            <a:ext cx="2944283" cy="497020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058F183A-81C8-466F-8650-3A9038BADA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2676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0" y="6492875"/>
            <a:ext cx="7029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Osservatorio regionale sul mercato e le politiche del lavoro – </a:t>
            </a:r>
            <a:r>
              <a:rPr lang="it-IT" u="sng" dirty="0"/>
              <a:t>osservatorio.lavoro@regione.fvg.it 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004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DecimaWE Rg" panose="02000000000000000000" pitchFamily="2" charset="0"/>
              </a:defRPr>
            </a:lvl1pPr>
          </a:lstStyle>
          <a:p>
            <a:fld id="{8711FF88-22A1-416B-97AD-5BD7DED1A078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31061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Osservatorio regionale sul mercato e le politiche del lavoro – osservatorio.lavoro@regione.fvg.it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FF88-22A1-416B-97AD-5BD7DED1A0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0867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Osservatorio regionale sul mercato e le politiche del lavoro – osservatorio.lavoro@regione.fvg.it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FF88-22A1-416B-97AD-5BD7DED1A0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8821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Osservatorio regionale sul mercato e le politiche del lavoro – osservatorio.lavoro@regione.fvg.it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FF88-22A1-416B-97AD-5BD7DED1A0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4831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Osservatorio regionale sul mercato e le politiche del lavoro – osservatorio.lavoro@regione.fvg.it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FF88-22A1-416B-97AD-5BD7DED1A0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8067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Osservatorio regionale sul mercato e le politiche del lavoro – osservatorio.lavoro@regione.fvg.it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FF88-22A1-416B-97AD-5BD7DED1A0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7542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Osservatorio regionale sul mercato e le politiche del lavoro – osservatorio.lavoro@regione.fvg.it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FF88-22A1-416B-97AD-5BD7DED1A0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6011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Osservatorio regionale sul mercato e le politiche del lavoro – osservatorio.lavoro@regione.fvg.it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FF88-22A1-416B-97AD-5BD7DED1A0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7876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Osservatorio regionale sul mercato e le politiche del lavoro – osservatorio.lavoro@regione.fvg.it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FF88-22A1-416B-97AD-5BD7DED1A0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3360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Osservatorio regionale sul mercato e le politiche del lavoro – osservatorio.lavoro@regione.fvg.it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FF88-22A1-416B-97AD-5BD7DED1A0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3406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Osservatorio regionale sul mercato e le politiche del lavoro – osservatorio.lavoro@regione.fvg.it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FF88-22A1-416B-97AD-5BD7DED1A0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5608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795" b="71969"/>
          <a:stretch/>
        </p:blipFill>
        <p:spPr>
          <a:xfrm>
            <a:off x="0" y="6497304"/>
            <a:ext cx="12192000" cy="36069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833945"/>
            <a:ext cx="11077575" cy="669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604628"/>
            <a:ext cx="11077575" cy="4648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0025" y="6489700"/>
            <a:ext cx="7029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Osservatorio regionale sul mercato e le politiche del lavoro – </a:t>
            </a:r>
            <a:r>
              <a:rPr lang="it-IT" u="sng" dirty="0"/>
              <a:t>osservatorio.lavoro@regione.fvg.it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004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DecimaWE Rg" panose="02000000000000000000" pitchFamily="2" charset="0"/>
              </a:defRPr>
            </a:lvl1pPr>
          </a:lstStyle>
          <a:p>
            <a:fld id="{8711FF88-22A1-416B-97AD-5BD7DED1A078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71969"/>
          <a:stretch/>
        </p:blipFill>
        <p:spPr>
          <a:xfrm>
            <a:off x="0" y="1"/>
            <a:ext cx="12192000" cy="73285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101092"/>
            <a:ext cx="2400300" cy="52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199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DecimaWE Rg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DecimaWE Rg" panose="020000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DecimaWE Rg" panose="020000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DecimaWE Rg" panose="020000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DecimaWE Rg" panose="020000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DecimaWE Rg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0" t="9950"/>
          <a:stretch/>
        </p:blipFill>
        <p:spPr>
          <a:xfrm>
            <a:off x="0" y="-48126"/>
            <a:ext cx="12376934" cy="690612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35" y="218319"/>
            <a:ext cx="3108244" cy="682930"/>
          </a:xfrm>
          <a:prstGeom prst="rect">
            <a:avLst/>
          </a:prstGeom>
        </p:spPr>
      </p:pic>
      <p:grpSp>
        <p:nvGrpSpPr>
          <p:cNvPr id="9" name="Gruppo 8"/>
          <p:cNvGrpSpPr/>
          <p:nvPr/>
        </p:nvGrpSpPr>
        <p:grpSpPr>
          <a:xfrm>
            <a:off x="6045200" y="1752468"/>
            <a:ext cx="6227365" cy="3304938"/>
            <a:chOff x="5959011" y="1370932"/>
            <a:chExt cx="6232989" cy="3304938"/>
          </a:xfrm>
        </p:grpSpPr>
        <p:sp>
          <p:nvSpPr>
            <p:cNvPr id="5" name="Rettangolo 4"/>
            <p:cNvSpPr/>
            <p:nvPr/>
          </p:nvSpPr>
          <p:spPr>
            <a:xfrm>
              <a:off x="5959011" y="1370932"/>
              <a:ext cx="6232989" cy="3304938"/>
            </a:xfrm>
            <a:prstGeom prst="rect">
              <a:avLst/>
            </a:prstGeom>
            <a:solidFill>
              <a:srgbClr val="FFFFFF">
                <a:alpha val="7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dirty="0"/>
                <a:t>ccc</a:t>
              </a:r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6310729" y="1650028"/>
              <a:ext cx="4971383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2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ecimaWE Rg" panose="02000000000000000000" pitchFamily="2" charset="0"/>
                </a:rPr>
                <a:t>Il mercato del lavoro regionale nel 2023 secondo i dati Istat</a:t>
              </a:r>
              <a:r>
                <a:rPr lang="it-IT" sz="36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ecimaWE Rg" panose="02000000000000000000" pitchFamily="2" charset="0"/>
                </a:rPr>
                <a:t> </a:t>
              </a:r>
            </a:p>
            <a:p>
              <a:r>
                <a:rPr lang="it-IT" sz="2800" i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ecimaWE Rg" panose="02000000000000000000" pitchFamily="2" charset="0"/>
                </a:rPr>
                <a:t>Occupati, disoccupati e inattivi</a:t>
              </a:r>
            </a:p>
          </p:txBody>
        </p:sp>
      </p:grpSp>
      <p:grpSp>
        <p:nvGrpSpPr>
          <p:cNvPr id="7" name="Gruppo 6"/>
          <p:cNvGrpSpPr/>
          <p:nvPr/>
        </p:nvGrpSpPr>
        <p:grpSpPr>
          <a:xfrm>
            <a:off x="6045200" y="5136890"/>
            <a:ext cx="6331735" cy="1083862"/>
            <a:chOff x="5959011" y="4803230"/>
            <a:chExt cx="6232989" cy="1083862"/>
          </a:xfrm>
        </p:grpSpPr>
        <p:sp>
          <p:nvSpPr>
            <p:cNvPr id="13" name="Rettangolo 12"/>
            <p:cNvSpPr/>
            <p:nvPr/>
          </p:nvSpPr>
          <p:spPr>
            <a:xfrm>
              <a:off x="5959011" y="4803230"/>
              <a:ext cx="6232989" cy="108386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6193603" y="4905354"/>
              <a:ext cx="589565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500" dirty="0">
                  <a:solidFill>
                    <a:schemeClr val="bg1"/>
                  </a:solidFill>
                  <a:latin typeface="DecimaWE Rg" panose="02000000000000000000" pitchFamily="2" charset="0"/>
                </a:rPr>
                <a:t>Osservatorio regionale sul mercato </a:t>
              </a:r>
            </a:p>
            <a:p>
              <a:r>
                <a:rPr lang="it-IT" sz="2500" dirty="0">
                  <a:solidFill>
                    <a:schemeClr val="bg1"/>
                  </a:solidFill>
                  <a:latin typeface="DecimaWE Rg" panose="02000000000000000000" pitchFamily="2" charset="0"/>
                </a:rPr>
                <a:t>e le politiche del lavoro </a:t>
              </a:r>
            </a:p>
          </p:txBody>
        </p:sp>
      </p:grpSp>
      <p:sp>
        <p:nvSpPr>
          <p:cNvPr id="16" name="CasellaDiTesto 15"/>
          <p:cNvSpPr txBox="1"/>
          <p:nvPr/>
        </p:nvSpPr>
        <p:spPr>
          <a:xfrm>
            <a:off x="181367" y="939349"/>
            <a:ext cx="3108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DecimaWE Rg" panose="02000000000000000000" pitchFamily="2" charset="0"/>
              </a:rPr>
              <a:t>Direzione centrale lavoro, formazione, istruzione e famiglia</a:t>
            </a:r>
          </a:p>
        </p:txBody>
      </p:sp>
      <p:sp>
        <p:nvSpPr>
          <p:cNvPr id="11" name="Text Box 231"/>
          <p:cNvSpPr txBox="1">
            <a:spLocks noChangeArrowheads="1"/>
          </p:cNvSpPr>
          <p:nvPr/>
        </p:nvSpPr>
        <p:spPr bwMode="auto">
          <a:xfrm>
            <a:off x="10119946" y="5757444"/>
            <a:ext cx="1969477" cy="315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>
              <a:lnSpc>
                <a:spcPct val="115000"/>
              </a:lnSpc>
            </a:pPr>
            <a:r>
              <a:rPr lang="it-IT" sz="1400" b="1" spc="105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cimaWE Rg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4 aprile 2023</a:t>
            </a:r>
            <a:endParaRPr lang="it-IT" sz="14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cimaWE Rg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409319" y="4300028"/>
            <a:ext cx="2972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>
                <a:latin typeface="Arial Narrow" panose="020B0606020202030204" pitchFamily="34" charset="0"/>
              </a:rPr>
              <a:t>a cura di Carlos Corvino e </a:t>
            </a:r>
            <a:r>
              <a:rPr lang="it-IT" sz="1400" i="1">
                <a:latin typeface="Arial Narrow" panose="020B0606020202030204" pitchFamily="34" charset="0"/>
              </a:rPr>
              <a:t>Roberta Molaro</a:t>
            </a:r>
            <a:endParaRPr lang="it-IT" sz="1400" i="1" dirty="0">
              <a:latin typeface="Arial Narrow" panose="020B0606020202030204" pitchFamily="34" charset="0"/>
            </a:endParaRPr>
          </a:p>
          <a:p>
            <a:r>
              <a:rPr lang="it-IT" sz="1400" dirty="0">
                <a:latin typeface="Arial Narrow" panose="020B0606020202030204" pitchFamily="34" charset="0"/>
              </a:rPr>
              <a:t>Mail to: carlos.corvino@regione.fvg.it</a:t>
            </a:r>
            <a:r>
              <a:rPr lang="it-IT" sz="1400" i="1" dirty="0">
                <a:latin typeface="Arial Narrow" panose="020B0606020202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4779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Osservatorio regionale sul mercato e le politiche del lavoro – osservatorio.lavoro@regione.fvg.it 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FF88-22A1-416B-97AD-5BD7DED1A078}" type="slidenum">
              <a:rPr lang="it-IT" smtClean="0"/>
              <a:t>10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2643447" y="135543"/>
            <a:ext cx="94091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Tasso di disoccupazione nelle regioni </a:t>
            </a:r>
          </a:p>
        </p:txBody>
      </p:sp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327C2C60-90E9-44B4-00EB-22FF38DA43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8675403"/>
              </p:ext>
            </p:extLst>
          </p:nvPr>
        </p:nvGraphicFramePr>
        <p:xfrm>
          <a:off x="1514765" y="1246909"/>
          <a:ext cx="7906326" cy="4477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E775DA9A-C97D-BCD2-8EA1-6907C7681949}"/>
              </a:ext>
            </a:extLst>
          </p:cNvPr>
          <p:cNvCxnSpPr>
            <a:cxnSpLocks/>
          </p:cNvCxnSpPr>
          <p:nvPr/>
        </p:nvCxnSpPr>
        <p:spPr>
          <a:xfrm flipV="1">
            <a:off x="7229475" y="2376055"/>
            <a:ext cx="554182" cy="1052945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755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Osservatorio regionale sul mercato e le politiche del lavoro – osservatorio.lavoro@regione.fvg.it 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FF88-22A1-416B-97AD-5BD7DED1A078}" type="slidenum">
              <a:rPr lang="it-IT" smtClean="0"/>
              <a:t>11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2643447" y="135543"/>
            <a:ext cx="94091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Tasso di inattività nelle regioni </a:t>
            </a:r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0462CD7F-7804-43C4-B857-CFBED6EB85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6681703"/>
              </p:ext>
            </p:extLst>
          </p:nvPr>
        </p:nvGraphicFramePr>
        <p:xfrm>
          <a:off x="1725106" y="1281112"/>
          <a:ext cx="7242682" cy="4295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15705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Osservatorio regionale sul mercato e le politiche del lavoro – osservatorio.lavoro@regione.fvg.it 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FF88-22A1-416B-97AD-5BD7DED1A078}" type="slidenum">
              <a:rPr lang="it-IT" smtClean="0"/>
              <a:t>12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2643447" y="135543"/>
            <a:ext cx="94091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Occupati per settore di attività economica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399828" y="4944765"/>
            <a:ext cx="4629843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16000">
              <a:spcBef>
                <a:spcPts val="600"/>
              </a:spcBef>
              <a:buFont typeface="Arial Narrow" panose="020B0606020202030204" pitchFamily="34" charset="0"/>
              <a:buChar char="►"/>
            </a:pPr>
            <a:r>
              <a:rPr lang="it-IT" sz="1050" i="1" dirty="0"/>
              <a:t>Nell’industria si tende a «stabilizzare» gli organici e nelle fasi di crisi a diminuire sono soprattutto l’occupazione e le assunzioni a termine</a:t>
            </a:r>
          </a:p>
          <a:p>
            <a:pPr marL="342900" indent="-216000">
              <a:spcBef>
                <a:spcPts val="600"/>
              </a:spcBef>
              <a:buFont typeface="Arial Narrow" panose="020B0606020202030204" pitchFamily="34" charset="0"/>
              <a:buChar char="►"/>
            </a:pPr>
            <a:r>
              <a:rPr lang="it-IT" sz="1050" i="1" dirty="0"/>
              <a:t>La riduzione dell’occupazione nell’industria (prevalentemente a tempo indeterminato) potrebbe essere una tendenza nel «lungo periodo» dovuta all’innovazione tecnologica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C81F043B-ECBE-48D2-3B99-80185D0A1D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730448"/>
              </p:ext>
            </p:extLst>
          </p:nvPr>
        </p:nvGraphicFramePr>
        <p:xfrm>
          <a:off x="113430" y="1193800"/>
          <a:ext cx="6457955" cy="3183222"/>
        </p:xfrm>
        <a:graphic>
          <a:graphicData uri="http://schemas.openxmlformats.org/drawingml/2006/table">
            <a:tbl>
              <a:tblPr/>
              <a:tblGrid>
                <a:gridCol w="1643805">
                  <a:extLst>
                    <a:ext uri="{9D8B030D-6E8A-4147-A177-3AD203B41FA5}">
                      <a16:colId xmlns:a16="http://schemas.microsoft.com/office/drawing/2014/main" val="134589886"/>
                    </a:ext>
                  </a:extLst>
                </a:gridCol>
                <a:gridCol w="481415">
                  <a:extLst>
                    <a:ext uri="{9D8B030D-6E8A-4147-A177-3AD203B41FA5}">
                      <a16:colId xmlns:a16="http://schemas.microsoft.com/office/drawing/2014/main" val="3708604966"/>
                    </a:ext>
                  </a:extLst>
                </a:gridCol>
                <a:gridCol w="481415">
                  <a:extLst>
                    <a:ext uri="{9D8B030D-6E8A-4147-A177-3AD203B41FA5}">
                      <a16:colId xmlns:a16="http://schemas.microsoft.com/office/drawing/2014/main" val="427759454"/>
                    </a:ext>
                  </a:extLst>
                </a:gridCol>
                <a:gridCol w="481415">
                  <a:extLst>
                    <a:ext uri="{9D8B030D-6E8A-4147-A177-3AD203B41FA5}">
                      <a16:colId xmlns:a16="http://schemas.microsoft.com/office/drawing/2014/main" val="2636895389"/>
                    </a:ext>
                  </a:extLst>
                </a:gridCol>
                <a:gridCol w="481415">
                  <a:extLst>
                    <a:ext uri="{9D8B030D-6E8A-4147-A177-3AD203B41FA5}">
                      <a16:colId xmlns:a16="http://schemas.microsoft.com/office/drawing/2014/main" val="3317623679"/>
                    </a:ext>
                  </a:extLst>
                </a:gridCol>
                <a:gridCol w="481415">
                  <a:extLst>
                    <a:ext uri="{9D8B030D-6E8A-4147-A177-3AD203B41FA5}">
                      <a16:colId xmlns:a16="http://schemas.microsoft.com/office/drawing/2014/main" val="3069883744"/>
                    </a:ext>
                  </a:extLst>
                </a:gridCol>
                <a:gridCol w="481415">
                  <a:extLst>
                    <a:ext uri="{9D8B030D-6E8A-4147-A177-3AD203B41FA5}">
                      <a16:colId xmlns:a16="http://schemas.microsoft.com/office/drawing/2014/main" val="393030128"/>
                    </a:ext>
                  </a:extLst>
                </a:gridCol>
                <a:gridCol w="481415">
                  <a:extLst>
                    <a:ext uri="{9D8B030D-6E8A-4147-A177-3AD203B41FA5}">
                      <a16:colId xmlns:a16="http://schemas.microsoft.com/office/drawing/2014/main" val="3367960374"/>
                    </a:ext>
                  </a:extLst>
                </a:gridCol>
                <a:gridCol w="481415">
                  <a:extLst>
                    <a:ext uri="{9D8B030D-6E8A-4147-A177-3AD203B41FA5}">
                      <a16:colId xmlns:a16="http://schemas.microsoft.com/office/drawing/2014/main" val="2449670393"/>
                    </a:ext>
                  </a:extLst>
                </a:gridCol>
                <a:gridCol w="481415">
                  <a:extLst>
                    <a:ext uri="{9D8B030D-6E8A-4147-A177-3AD203B41FA5}">
                      <a16:colId xmlns:a16="http://schemas.microsoft.com/office/drawing/2014/main" val="2609369647"/>
                    </a:ext>
                  </a:extLst>
                </a:gridCol>
                <a:gridCol w="481415">
                  <a:extLst>
                    <a:ext uri="{9D8B030D-6E8A-4147-A177-3AD203B41FA5}">
                      <a16:colId xmlns:a16="http://schemas.microsoft.com/office/drawing/2014/main" val="2762998601"/>
                    </a:ext>
                  </a:extLst>
                </a:gridCol>
              </a:tblGrid>
              <a:tr h="454746">
                <a:tc>
                  <a:txBody>
                    <a:bodyPr/>
                    <a:lstStyle/>
                    <a:p>
                      <a:pPr algn="l" fontAlgn="b"/>
                      <a:endParaRPr lang="it-IT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9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2018  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9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2019  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9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2020  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9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2021  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9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2022  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var </a:t>
                      </a:r>
                    </a:p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2022-2023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var </a:t>
                      </a:r>
                    </a:p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2018-2023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165558"/>
                  </a:ext>
                </a:extLst>
              </a:tr>
              <a:tr h="454746">
                <a:tc>
                  <a:txBody>
                    <a:bodyPr/>
                    <a:lstStyle/>
                    <a:p>
                      <a:pPr algn="l" fontAlgn="t"/>
                      <a:r>
                        <a:rPr lang="it-IT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TOTALE  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507.130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508.166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506.216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510.300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520.517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519.916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-601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-0,1%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12.786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2,5%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4752596"/>
                  </a:ext>
                </a:extLst>
              </a:tr>
              <a:tr h="454746">
                <a:tc>
                  <a:txBody>
                    <a:bodyPr/>
                    <a:lstStyle/>
                    <a:p>
                      <a:pPr algn="l" fontAlgn="t"/>
                      <a:r>
                        <a:rPr lang="it-IT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Agricoltura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18.156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16.497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15.180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15.391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14.349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14.650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2,1%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-3.506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-19,3%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5147460"/>
                  </a:ext>
                </a:extLst>
              </a:tr>
              <a:tr h="454746">
                <a:tc>
                  <a:txBody>
                    <a:bodyPr/>
                    <a:lstStyle/>
                    <a:p>
                      <a:pPr algn="l" fontAlgn="t"/>
                      <a:r>
                        <a:rPr lang="it-IT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Industria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118.108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121.703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129.577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128.549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129.369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124.197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-5.172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-4,0%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6.089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5,2%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286289"/>
                  </a:ext>
                </a:extLst>
              </a:tr>
              <a:tr h="454746">
                <a:tc>
                  <a:txBody>
                    <a:bodyPr/>
                    <a:lstStyle/>
                    <a:p>
                      <a:pPr algn="l" fontAlgn="t"/>
                      <a:r>
                        <a:rPr lang="it-IT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Costruzioni  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25.968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32.987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32.035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30.461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31.480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31.070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-410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-1,3%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5.102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19,6%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1457550"/>
                  </a:ext>
                </a:extLst>
              </a:tr>
              <a:tr h="454746">
                <a:tc>
                  <a:txBody>
                    <a:bodyPr/>
                    <a:lstStyle/>
                    <a:p>
                      <a:pPr algn="l" fontAlgn="t"/>
                      <a:r>
                        <a:rPr lang="it-IT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Commercio, alberghi e ristoranti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93.262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92.913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91.289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95.119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96.192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93.300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-2.892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-3,0%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1667595"/>
                  </a:ext>
                </a:extLst>
              </a:tr>
              <a:tr h="454746">
                <a:tc>
                  <a:txBody>
                    <a:bodyPr/>
                    <a:lstStyle/>
                    <a:p>
                      <a:pPr algn="l" fontAlgn="t"/>
                      <a:r>
                        <a:rPr lang="it-IT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Altre attività dei servizi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251.636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244.065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238.134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240.781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249.127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256.699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7.572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3,0%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5.063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2,0%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386607"/>
                  </a:ext>
                </a:extLst>
              </a:tr>
            </a:tbl>
          </a:graphicData>
        </a:graphic>
      </p:graphicFrame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9D5886E7-7498-2DD7-E95D-CBD0115F7A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9855634"/>
              </p:ext>
            </p:extLst>
          </p:nvPr>
        </p:nvGraphicFramePr>
        <p:xfrm>
          <a:off x="7229475" y="1541176"/>
          <a:ext cx="4698009" cy="3068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7365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Osservatorio regionale sul mercato e le politiche del lavoro – osservatorio.lavoro@regione.fvg.it 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FF88-22A1-416B-97AD-5BD7DED1A078}" type="slidenum">
              <a:rPr lang="it-IT" smtClean="0"/>
              <a:t>13</a:t>
            </a:fld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3025AD2-3B3D-C5E3-CF82-7A509091A7E0}"/>
              </a:ext>
            </a:extLst>
          </p:cNvPr>
          <p:cNvSpPr txBox="1"/>
          <p:nvPr/>
        </p:nvSpPr>
        <p:spPr>
          <a:xfrm>
            <a:off x="3120704" y="1949938"/>
            <a:ext cx="5406006" cy="25954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it-IT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GIOVANI, PRECARITA’, DEMOGRAFIA E MUTAMENTO COMPORTAMENTI DELL’OFFERTA DI LAVORO</a:t>
            </a:r>
          </a:p>
        </p:txBody>
      </p:sp>
    </p:spTree>
    <p:extLst>
      <p:ext uri="{BB962C8B-B14F-4D97-AF65-F5344CB8AC3E}">
        <p14:creationId xmlns:p14="http://schemas.microsoft.com/office/powerpoint/2010/main" val="1493613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Osservatorio regionale sul mercato e le politiche del lavoro – osservatorio.lavoro@regione.fvg.it 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FF88-22A1-416B-97AD-5BD7DED1A078}" type="slidenum">
              <a:rPr lang="it-IT" smtClean="0"/>
              <a:t>14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2643447" y="135543"/>
            <a:ext cx="94091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Demografia e mercato del lavoro</a:t>
            </a:r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0CFAE17D-45B9-0BFE-F447-8B4E2B7692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8797875"/>
              </p:ext>
            </p:extLst>
          </p:nvPr>
        </p:nvGraphicFramePr>
        <p:xfrm>
          <a:off x="153810" y="1026764"/>
          <a:ext cx="5942189" cy="4383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7564A99E-63C6-49DD-14E6-7595D1D98880}"/>
              </a:ext>
            </a:extLst>
          </p:cNvPr>
          <p:cNvSpPr txBox="1"/>
          <p:nvPr/>
        </p:nvSpPr>
        <p:spPr>
          <a:xfrm>
            <a:off x="6937662" y="1722875"/>
            <a:ext cx="4921829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1100" dirty="0"/>
              <a:t>Tra il 2004 e il 2023 diminuiscono di 50mila unità di giovani dai 15-34 anni (-18,5%)</a:t>
            </a:r>
          </a:p>
          <a:p>
            <a:pPr>
              <a:spcBef>
                <a:spcPts val="600"/>
              </a:spcBef>
            </a:pPr>
            <a:r>
              <a:rPr lang="it-IT" sz="1100" dirty="0"/>
              <a:t>Effetto demografico impatta su: 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100" dirty="0"/>
              <a:t>Mismatch tra domanda e offerta di lavoro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100" dirty="0"/>
              <a:t>Invecchiamento della forza lavoro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100" dirty="0"/>
              <a:t>Diminuzione competitività complessiva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100" dirty="0"/>
              <a:t>Ulteriore crescita dell’occupazione (soprattutto tra le donne)</a:t>
            </a:r>
          </a:p>
          <a:p>
            <a:pPr>
              <a:spcBef>
                <a:spcPts val="600"/>
              </a:spcBef>
            </a:pP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133045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Osservatorio regionale sul mercato e le politiche del lavoro – osservatorio.lavoro@regione.fvg.it 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FF88-22A1-416B-97AD-5BD7DED1A078}" type="slidenum">
              <a:rPr lang="it-IT" smtClean="0"/>
              <a:t>15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2643447" y="135543"/>
            <a:ext cx="94091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Gender gap per classi di età 2023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8DFF520-91B5-EA1E-BECB-5519EE30B0B8}"/>
              </a:ext>
            </a:extLst>
          </p:cNvPr>
          <p:cNvSpPr txBox="1"/>
          <p:nvPr/>
        </p:nvSpPr>
        <p:spPr>
          <a:xfrm>
            <a:off x="2807855" y="5449455"/>
            <a:ext cx="3500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Splittare per maschi e femmine</a:t>
            </a:r>
          </a:p>
        </p:txBody>
      </p:sp>
      <p:graphicFrame>
        <p:nvGraphicFramePr>
          <p:cNvPr id="14" name="Grafico 13">
            <a:extLst>
              <a:ext uri="{FF2B5EF4-FFF2-40B4-BE49-F238E27FC236}">
                <a16:creationId xmlns:a16="http://schemas.microsoft.com/office/drawing/2014/main" id="{4F3187FB-9589-2CD1-61AF-C13811A10B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9525334"/>
              </p:ext>
            </p:extLst>
          </p:nvPr>
        </p:nvGraphicFramePr>
        <p:xfrm>
          <a:off x="1132752" y="1179728"/>
          <a:ext cx="4791076" cy="3519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8451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Osservatorio regionale sul mercato e le politiche del lavoro – osservatorio.lavoro@regione.fvg.it 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FF88-22A1-416B-97AD-5BD7DED1A078}" type="slidenum">
              <a:rPr lang="it-IT" smtClean="0"/>
              <a:t>16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2643447" y="135543"/>
            <a:ext cx="94091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Variazione occupazione dipendente </a:t>
            </a:r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E5DB4020-7EF0-99BA-7FBB-91D9E02217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109762"/>
              </p:ext>
            </p:extLst>
          </p:nvPr>
        </p:nvGraphicFramePr>
        <p:xfrm>
          <a:off x="635463" y="1020978"/>
          <a:ext cx="4850937" cy="3495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D55F4233-25A5-E94F-47F7-281E01B085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9708242"/>
              </p:ext>
            </p:extLst>
          </p:nvPr>
        </p:nvGraphicFramePr>
        <p:xfrm>
          <a:off x="6214702" y="1020977"/>
          <a:ext cx="4540623" cy="3495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643D833-0A0B-C105-1153-A521BECC5A46}"/>
              </a:ext>
            </a:extLst>
          </p:cNvPr>
          <p:cNvSpPr txBox="1"/>
          <p:nvPr/>
        </p:nvSpPr>
        <p:spPr>
          <a:xfrm>
            <a:off x="635462" y="5163991"/>
            <a:ext cx="79751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La crescita dello stock di occupati a tempo indeterminato è coerente con l’aumento delle assunzioni stabili e del relativo saldo</a:t>
            </a:r>
          </a:p>
        </p:txBody>
      </p:sp>
    </p:spTree>
    <p:extLst>
      <p:ext uri="{BB962C8B-B14F-4D97-AF65-F5344CB8AC3E}">
        <p14:creationId xmlns:p14="http://schemas.microsoft.com/office/powerpoint/2010/main" val="2196181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Osservatorio regionale sul mercato e le politiche del lavoro – osservatorio.lavoro@regione.fvg.it 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FF88-22A1-416B-97AD-5BD7DED1A078}" type="slidenum">
              <a:rPr lang="it-IT" smtClean="0"/>
              <a:t>17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2643447" y="135543"/>
            <a:ext cx="94091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% occupati per classi di età</a:t>
            </a:r>
          </a:p>
        </p:txBody>
      </p:sp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26562651-1356-A7ED-64CF-D22FE1EE73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9761841"/>
              </p:ext>
            </p:extLst>
          </p:nvPr>
        </p:nvGraphicFramePr>
        <p:xfrm>
          <a:off x="1830956" y="1487634"/>
          <a:ext cx="5752099" cy="4155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2305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Osservatorio regionale sul mercato e le politiche del lavoro – osservatorio.lavoro@regione.fvg.it 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FF88-22A1-416B-97AD-5BD7DED1A078}" type="slidenum">
              <a:rPr lang="it-IT" smtClean="0"/>
              <a:t>18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2664069" y="41194"/>
            <a:ext cx="93638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% contratti a tempo indeterminato per genere ed età nel 2023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8C42C855-7496-4CEC-7CD8-0CC54D4D6762}"/>
              </a:ext>
            </a:extLst>
          </p:cNvPr>
          <p:cNvGrpSpPr/>
          <p:nvPr/>
        </p:nvGrpSpPr>
        <p:grpSpPr>
          <a:xfrm>
            <a:off x="512579" y="927778"/>
            <a:ext cx="10340149" cy="4392367"/>
            <a:chOff x="512579" y="1260287"/>
            <a:chExt cx="10220435" cy="3672439"/>
          </a:xfrm>
        </p:grpSpPr>
        <p:graphicFrame>
          <p:nvGraphicFramePr>
            <p:cNvPr id="5" name="Grafico 4">
              <a:extLst>
                <a:ext uri="{FF2B5EF4-FFF2-40B4-BE49-F238E27FC236}">
                  <a16:creationId xmlns:a16="http://schemas.microsoft.com/office/drawing/2014/main" id="{90F5F349-324D-6D1C-D47E-1D072272ED5B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512579" y="1260287"/>
            <a:ext cx="4699779" cy="342915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9" name="Grafico 8">
              <a:extLst>
                <a:ext uri="{FF2B5EF4-FFF2-40B4-BE49-F238E27FC236}">
                  <a16:creationId xmlns:a16="http://schemas.microsoft.com/office/drawing/2014/main" id="{08F82193-0D54-12D2-ADDE-FE732630D981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5664151" y="1503567"/>
            <a:ext cx="5068863" cy="342915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030102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Osservatorio regionale sul mercato e le politiche del lavoro – osservatorio.lavoro@regione.fvg.it 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FF88-22A1-416B-97AD-5BD7DED1A078}" type="slidenum">
              <a:rPr lang="it-IT" smtClean="0"/>
              <a:t>19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2664069" y="41194"/>
            <a:ext cx="93638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% contratti a tempo indeterminato per settore nel 2023</a:t>
            </a:r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642B2DE4-A984-B215-CEB9-30C5427DC5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4723539"/>
              </p:ext>
            </p:extLst>
          </p:nvPr>
        </p:nvGraphicFramePr>
        <p:xfrm>
          <a:off x="1377456" y="1238354"/>
          <a:ext cx="7029450" cy="4552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043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Osservatorio regionale sul mercato e le politiche del lavoro – osservatorio.lavoro@regione.fvg.it 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FF88-22A1-416B-97AD-5BD7DED1A078}" type="slidenum">
              <a:rPr lang="it-IT" smtClean="0"/>
              <a:t>2</a:t>
            </a:fld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3025AD2-3B3D-C5E3-CF82-7A509091A7E0}"/>
              </a:ext>
            </a:extLst>
          </p:cNvPr>
          <p:cNvSpPr txBox="1"/>
          <p:nvPr/>
        </p:nvSpPr>
        <p:spPr>
          <a:xfrm>
            <a:off x="3120704" y="2106956"/>
            <a:ext cx="5406006" cy="21030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it-IT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IL MERCATO DEL LAVORO IN FVG 2018-2023: 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it-IT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LE PRINCIPALI TENDENZE</a:t>
            </a:r>
          </a:p>
        </p:txBody>
      </p:sp>
    </p:spTree>
    <p:extLst>
      <p:ext uri="{BB962C8B-B14F-4D97-AF65-F5344CB8AC3E}">
        <p14:creationId xmlns:p14="http://schemas.microsoft.com/office/powerpoint/2010/main" val="19020800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Osservatorio regionale sul mercato e le politiche del lavoro – osservatorio.lavoro@regione.fvg.it 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FF88-22A1-416B-97AD-5BD7DED1A078}" type="slidenum">
              <a:rPr lang="it-IT" smtClean="0"/>
              <a:t>20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2643447" y="135543"/>
            <a:ext cx="94091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Le grandi dimissioni</a:t>
            </a:r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BCA59E7C-FE7B-79DC-B0E5-54D92378F3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242477"/>
              </p:ext>
            </p:extLst>
          </p:nvPr>
        </p:nvGraphicFramePr>
        <p:xfrm>
          <a:off x="486931" y="1148651"/>
          <a:ext cx="6308435" cy="4412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72F41EBD-8463-1555-E38A-F9935F418390}"/>
              </a:ext>
            </a:extLst>
          </p:cNvPr>
          <p:cNvSpPr txBox="1"/>
          <p:nvPr/>
        </p:nvSpPr>
        <p:spPr>
          <a:xfrm>
            <a:off x="7855566" y="1496572"/>
            <a:ext cx="3849503" cy="3080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1500"/>
              </a:lnSpc>
              <a:spcBef>
                <a:spcPts val="600"/>
              </a:spcBef>
              <a:buFont typeface="Arial Narrow" panose="020B0606020202030204" pitchFamily="34" charset="0"/>
              <a:buChar char="►"/>
            </a:pPr>
            <a:r>
              <a:rPr lang="it-IT" sz="1050" dirty="0"/>
              <a:t>Le dimissioni dal tempo indeterminato sono cresciute moltissimo, soprattutto dopo il covid e rappresentano nel 2023 quasi il 68% dei motivi di cessazione dal lavoro stabile</a:t>
            </a:r>
          </a:p>
          <a:p>
            <a:pPr marL="171450" indent="-171450">
              <a:lnSpc>
                <a:spcPts val="1500"/>
              </a:lnSpc>
              <a:spcBef>
                <a:spcPts val="600"/>
              </a:spcBef>
              <a:buFont typeface="Arial Narrow" panose="020B0606020202030204" pitchFamily="34" charset="0"/>
              <a:buChar char="►"/>
            </a:pPr>
            <a:r>
              <a:rPr lang="it-IT" sz="1050" dirty="0"/>
              <a:t>Si è parlato di «grandi dimissioni» che sono dovute a diversi fattori, ne sottolineiamo due</a:t>
            </a:r>
          </a:p>
          <a:p>
            <a:pPr marL="628650" lvl="1" indent="-171450">
              <a:lnSpc>
                <a:spcPts val="1500"/>
              </a:lnSpc>
              <a:spcBef>
                <a:spcPts val="600"/>
              </a:spcBef>
              <a:buFont typeface="Arial Narrow" panose="020B0606020202030204" pitchFamily="34" charset="0"/>
              <a:buChar char="–"/>
            </a:pPr>
            <a:r>
              <a:rPr lang="it-IT" sz="1050" dirty="0"/>
              <a:t>L’aumento della mobilità professionale, soprattutto per la componente maschile adulta</a:t>
            </a:r>
          </a:p>
          <a:p>
            <a:pPr marL="628650" lvl="1" indent="-171450">
              <a:lnSpc>
                <a:spcPts val="1500"/>
              </a:lnSpc>
              <a:spcBef>
                <a:spcPts val="600"/>
              </a:spcBef>
              <a:buFont typeface="Arial Narrow" panose="020B0606020202030204" pitchFamily="34" charset="0"/>
              <a:buChar char="–"/>
            </a:pPr>
            <a:r>
              <a:rPr lang="it-IT" sz="1050" dirty="0"/>
              <a:t>Motivazioni legate alla modifica dei comportamenti dell’offerta di lavoro, più attenta rispetto al passato di aspetti qualitativi (migliori condizioni di assunzione, salari e stabilità del lavoro, attenzione alla conciliazione e alla possibilità di carriera…)</a:t>
            </a:r>
          </a:p>
          <a:p>
            <a:pPr marL="171450" indent="-171450">
              <a:lnSpc>
                <a:spcPts val="1500"/>
              </a:lnSpc>
              <a:spcBef>
                <a:spcPts val="600"/>
              </a:spcBef>
              <a:buFont typeface="Arial Narrow" panose="020B0606020202030204" pitchFamily="34" charset="0"/>
              <a:buChar char="►"/>
            </a:pPr>
            <a:r>
              <a:rPr lang="it-IT" sz="1050" dirty="0"/>
              <a:t>Quindi, salvo alcuni casi, non si tratta di </a:t>
            </a:r>
            <a:r>
              <a:rPr lang="it-IT" sz="1050" i="1" dirty="0"/>
              <a:t>fuga dal lavoro</a:t>
            </a:r>
            <a:r>
              <a:rPr lang="it-IT" sz="1050" dirty="0"/>
              <a:t> ma da un lavoro di bassa qualità </a:t>
            </a:r>
          </a:p>
        </p:txBody>
      </p:sp>
    </p:spTree>
    <p:extLst>
      <p:ext uri="{BB962C8B-B14F-4D97-AF65-F5344CB8AC3E}">
        <p14:creationId xmlns:p14="http://schemas.microsoft.com/office/powerpoint/2010/main" val="1608771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Osservatorio regionale sul mercato e le politiche del lavoro – osservatorio.lavoro@regione.fvg.it 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FF88-22A1-416B-97AD-5BD7DED1A078}" type="slidenum">
              <a:rPr lang="it-IT" smtClean="0"/>
              <a:t>21</a:t>
            </a:fld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3025AD2-3B3D-C5E3-CF82-7A509091A7E0}"/>
              </a:ext>
            </a:extLst>
          </p:cNvPr>
          <p:cNvSpPr txBox="1"/>
          <p:nvPr/>
        </p:nvSpPr>
        <p:spPr>
          <a:xfrm>
            <a:off x="3933505" y="1779702"/>
            <a:ext cx="3991296" cy="16492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it-IT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Grazie per l’attenzione</a:t>
            </a:r>
            <a:endParaRPr lang="it-IT" sz="36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05FE2BF-6DC0-D5E5-AC64-C06CAA369E15}"/>
              </a:ext>
            </a:extLst>
          </p:cNvPr>
          <p:cNvSpPr txBox="1"/>
          <p:nvPr/>
        </p:nvSpPr>
        <p:spPr>
          <a:xfrm>
            <a:off x="4267201" y="5320145"/>
            <a:ext cx="31747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Per informazioni: carlos.corvino@regione.fvg.it</a:t>
            </a:r>
          </a:p>
        </p:txBody>
      </p:sp>
    </p:spTree>
    <p:extLst>
      <p:ext uri="{BB962C8B-B14F-4D97-AF65-F5344CB8AC3E}">
        <p14:creationId xmlns:p14="http://schemas.microsoft.com/office/powerpoint/2010/main" val="2530976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Osservatorio regionale sul mercato e le politiche del lavoro – osservatorio.lavoro@regione.fvg.it 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FF88-22A1-416B-97AD-5BD7DED1A078}" type="slidenum">
              <a:rPr lang="it-IT" smtClean="0"/>
              <a:t>3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2643447" y="135543"/>
            <a:ext cx="94091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Principali indicatori mercato del lavoro</a:t>
            </a:r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B85DFDB9-1E86-1ACE-8D59-4125443028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272426"/>
              </p:ext>
            </p:extLst>
          </p:nvPr>
        </p:nvGraphicFramePr>
        <p:xfrm>
          <a:off x="340314" y="874775"/>
          <a:ext cx="5295900" cy="2646540"/>
        </p:xfrm>
        <a:graphic>
          <a:graphicData uri="http://schemas.openxmlformats.org/drawingml/2006/table">
            <a:tbl>
              <a:tblPr/>
              <a:tblGrid>
                <a:gridCol w="1775870">
                  <a:extLst>
                    <a:ext uri="{9D8B030D-6E8A-4147-A177-3AD203B41FA5}">
                      <a16:colId xmlns:a16="http://schemas.microsoft.com/office/drawing/2014/main" val="1898687099"/>
                    </a:ext>
                  </a:extLst>
                </a:gridCol>
                <a:gridCol w="484329">
                  <a:extLst>
                    <a:ext uri="{9D8B030D-6E8A-4147-A177-3AD203B41FA5}">
                      <a16:colId xmlns:a16="http://schemas.microsoft.com/office/drawing/2014/main" val="3850108207"/>
                    </a:ext>
                  </a:extLst>
                </a:gridCol>
                <a:gridCol w="484329">
                  <a:extLst>
                    <a:ext uri="{9D8B030D-6E8A-4147-A177-3AD203B41FA5}">
                      <a16:colId xmlns:a16="http://schemas.microsoft.com/office/drawing/2014/main" val="1697242811"/>
                    </a:ext>
                  </a:extLst>
                </a:gridCol>
                <a:gridCol w="484329">
                  <a:extLst>
                    <a:ext uri="{9D8B030D-6E8A-4147-A177-3AD203B41FA5}">
                      <a16:colId xmlns:a16="http://schemas.microsoft.com/office/drawing/2014/main" val="4018268830"/>
                    </a:ext>
                  </a:extLst>
                </a:gridCol>
                <a:gridCol w="622708">
                  <a:extLst>
                    <a:ext uri="{9D8B030D-6E8A-4147-A177-3AD203B41FA5}">
                      <a16:colId xmlns:a16="http://schemas.microsoft.com/office/drawing/2014/main" val="165975166"/>
                    </a:ext>
                  </a:extLst>
                </a:gridCol>
                <a:gridCol w="510274">
                  <a:extLst>
                    <a:ext uri="{9D8B030D-6E8A-4147-A177-3AD203B41FA5}">
                      <a16:colId xmlns:a16="http://schemas.microsoft.com/office/drawing/2014/main" val="3970353365"/>
                    </a:ext>
                  </a:extLst>
                </a:gridCol>
                <a:gridCol w="423787">
                  <a:extLst>
                    <a:ext uri="{9D8B030D-6E8A-4147-A177-3AD203B41FA5}">
                      <a16:colId xmlns:a16="http://schemas.microsoft.com/office/drawing/2014/main" val="2457868812"/>
                    </a:ext>
                  </a:extLst>
                </a:gridCol>
                <a:gridCol w="510274">
                  <a:extLst>
                    <a:ext uri="{9D8B030D-6E8A-4147-A177-3AD203B41FA5}">
                      <a16:colId xmlns:a16="http://schemas.microsoft.com/office/drawing/2014/main" val="76046261"/>
                    </a:ext>
                  </a:extLst>
                </a:gridCol>
              </a:tblGrid>
              <a:tr h="203580">
                <a:tc>
                  <a:txBody>
                    <a:bodyPr/>
                    <a:lstStyle/>
                    <a:p>
                      <a:pPr algn="l" fontAlgn="ctr"/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 2022-2023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 2021-2022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7060033"/>
                  </a:ext>
                </a:extLst>
              </a:tr>
              <a:tr h="203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v.a.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v.a.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527285"/>
                  </a:ext>
                </a:extLst>
              </a:tr>
              <a:tr h="203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Occupati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510.300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520.517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519.916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146060"/>
                  </a:ext>
                </a:extLst>
              </a:tr>
              <a:tr h="203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maschi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285.053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289.775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288.001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-1.774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599400"/>
                  </a:ext>
                </a:extLst>
              </a:tr>
              <a:tr h="203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femmine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225.247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230.742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231.915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661831"/>
                  </a:ext>
                </a:extLst>
              </a:tr>
              <a:tr h="203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dipendenti 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411.933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422.516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419.652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-2.864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806799"/>
                  </a:ext>
                </a:extLst>
              </a:tr>
              <a:tr h="203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indipendenti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98.367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98.001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100.264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770940"/>
                  </a:ext>
                </a:extLst>
              </a:tr>
              <a:tr h="203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Tempo indeterminato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347.520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357.378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361.113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528862"/>
                  </a:ext>
                </a:extLst>
              </a:tr>
              <a:tr h="203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Tempo determinato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64.414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65.138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58.539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-6.599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71306"/>
                  </a:ext>
                </a:extLst>
              </a:tr>
              <a:tr h="203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Industria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128.549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129.369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124.197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-5.172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260936"/>
                  </a:ext>
                </a:extLst>
              </a:tr>
              <a:tr h="203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Costruzioni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30.461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921626"/>
                  </a:ext>
                </a:extLst>
              </a:tr>
              <a:tr h="203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Disoccupati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29.135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-4.312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-5.933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485458"/>
                  </a:ext>
                </a:extLst>
              </a:tr>
              <a:tr h="203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Inattivi (15-64 anni)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209.519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202.718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203.973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-5.546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508779"/>
                  </a:ext>
                </a:extLst>
              </a:tr>
            </a:tbl>
          </a:graphicData>
        </a:graphic>
      </p:graphicFrame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791ECF1F-0AB7-8769-0418-0E53CEDC10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959139"/>
              </p:ext>
            </p:extLst>
          </p:nvPr>
        </p:nvGraphicFramePr>
        <p:xfrm>
          <a:off x="340314" y="3865767"/>
          <a:ext cx="5295900" cy="2279481"/>
        </p:xfrm>
        <a:graphic>
          <a:graphicData uri="http://schemas.openxmlformats.org/drawingml/2006/table">
            <a:tbl>
              <a:tblPr/>
              <a:tblGrid>
                <a:gridCol w="2156163">
                  <a:extLst>
                    <a:ext uri="{9D8B030D-6E8A-4147-A177-3AD203B41FA5}">
                      <a16:colId xmlns:a16="http://schemas.microsoft.com/office/drawing/2014/main" val="3010205560"/>
                    </a:ext>
                  </a:extLst>
                </a:gridCol>
                <a:gridCol w="588044">
                  <a:extLst>
                    <a:ext uri="{9D8B030D-6E8A-4147-A177-3AD203B41FA5}">
                      <a16:colId xmlns:a16="http://schemas.microsoft.com/office/drawing/2014/main" val="3337644882"/>
                    </a:ext>
                  </a:extLst>
                </a:gridCol>
                <a:gridCol w="588044">
                  <a:extLst>
                    <a:ext uri="{9D8B030D-6E8A-4147-A177-3AD203B41FA5}">
                      <a16:colId xmlns:a16="http://schemas.microsoft.com/office/drawing/2014/main" val="2160797487"/>
                    </a:ext>
                  </a:extLst>
                </a:gridCol>
                <a:gridCol w="588044">
                  <a:extLst>
                    <a:ext uri="{9D8B030D-6E8A-4147-A177-3AD203B41FA5}">
                      <a16:colId xmlns:a16="http://schemas.microsoft.com/office/drawing/2014/main" val="176972378"/>
                    </a:ext>
                  </a:extLst>
                </a:gridCol>
                <a:gridCol w="756058">
                  <a:extLst>
                    <a:ext uri="{9D8B030D-6E8A-4147-A177-3AD203B41FA5}">
                      <a16:colId xmlns:a16="http://schemas.microsoft.com/office/drawing/2014/main" val="4160252221"/>
                    </a:ext>
                  </a:extLst>
                </a:gridCol>
                <a:gridCol w="619547">
                  <a:extLst>
                    <a:ext uri="{9D8B030D-6E8A-4147-A177-3AD203B41FA5}">
                      <a16:colId xmlns:a16="http://schemas.microsoft.com/office/drawing/2014/main" val="3788601864"/>
                    </a:ext>
                  </a:extLst>
                </a:gridCol>
              </a:tblGrid>
              <a:tr h="211063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166269"/>
                  </a:ext>
                </a:extLst>
              </a:tr>
              <a:tr h="211063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Tasso occupazione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961155"/>
                  </a:ext>
                </a:extLst>
              </a:tr>
              <a:tr h="211063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maschi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794136"/>
                  </a:ext>
                </a:extLst>
              </a:tr>
              <a:tr h="211063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femmine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815738"/>
                  </a:ext>
                </a:extLst>
              </a:tr>
              <a:tr h="211063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gender gap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662278"/>
                  </a:ext>
                </a:extLst>
              </a:tr>
              <a:tr h="211063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tasso disoccupazione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34912"/>
                  </a:ext>
                </a:extLst>
              </a:tr>
              <a:tr h="211063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maschi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610689"/>
                  </a:ext>
                </a:extLst>
              </a:tr>
              <a:tr h="211063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femmine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621397"/>
                  </a:ext>
                </a:extLst>
              </a:tr>
              <a:tr h="211063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tasso inattività (15-64 anni)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407352"/>
                  </a:ext>
                </a:extLst>
              </a:tr>
              <a:tr h="211063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maschi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320163"/>
                  </a:ext>
                </a:extLst>
              </a:tr>
              <a:tr h="168851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femmine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171467"/>
                  </a:ext>
                </a:extLst>
              </a:tr>
            </a:tbl>
          </a:graphicData>
        </a:graphic>
      </p:graphicFrame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4E2D7B2-FDD3-7B9E-CB38-F825E323673F}"/>
              </a:ext>
            </a:extLst>
          </p:cNvPr>
          <p:cNvSpPr txBox="1"/>
          <p:nvPr/>
        </p:nvSpPr>
        <p:spPr>
          <a:xfrm>
            <a:off x="7146347" y="1397788"/>
            <a:ext cx="4805507" cy="3607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1300"/>
              </a:lnSpc>
              <a:spcBef>
                <a:spcPts val="600"/>
              </a:spcBef>
              <a:buFont typeface="Arial Narrow" panose="020B0606020202030204" pitchFamily="34" charset="0"/>
              <a:buChar char="►"/>
            </a:pPr>
            <a:r>
              <a:rPr lang="it-IT" sz="900" dirty="0"/>
              <a:t>Congiuntura economica sfavorevole: il rallentamento della produzione industriale e la riduzione delle esportazioni dovuta alla situazione internazionale impatta molto sul Friuli-Venezia Giulia. </a:t>
            </a:r>
          </a:p>
          <a:p>
            <a:pPr marL="171450" indent="-171450">
              <a:lnSpc>
                <a:spcPts val="1300"/>
              </a:lnSpc>
              <a:spcBef>
                <a:spcPts val="600"/>
              </a:spcBef>
              <a:buFont typeface="Arial Narrow" panose="020B0606020202030204" pitchFamily="34" charset="0"/>
              <a:buChar char="►"/>
            </a:pPr>
            <a:r>
              <a:rPr lang="it-IT" sz="900" dirty="0"/>
              <a:t>Nonostante questo, si osserva una lieve contrazione dell’occupazione complessiva nel 2023 (-0.1%), che segue un periodo di forte espansione tra il 2021 e il 2022 (+2%)</a:t>
            </a:r>
          </a:p>
          <a:p>
            <a:pPr marL="171450" indent="-171450">
              <a:lnSpc>
                <a:spcPts val="1300"/>
              </a:lnSpc>
              <a:spcBef>
                <a:spcPts val="600"/>
              </a:spcBef>
              <a:buFont typeface="Arial Narrow" panose="020B0606020202030204" pitchFamily="34" charset="0"/>
              <a:buChar char="►"/>
            </a:pPr>
            <a:r>
              <a:rPr lang="it-IT" sz="900" dirty="0"/>
              <a:t>Rispetto al resto del territorio nazionale la riduzione dell’occupazione è in «controtendenza»</a:t>
            </a:r>
          </a:p>
          <a:p>
            <a:pPr marL="171450" indent="-171450">
              <a:lnSpc>
                <a:spcPts val="1300"/>
              </a:lnSpc>
              <a:spcBef>
                <a:spcPts val="600"/>
              </a:spcBef>
              <a:buFont typeface="Arial Narrow" panose="020B0606020202030204" pitchFamily="34" charset="0"/>
              <a:buChar char="►"/>
            </a:pPr>
            <a:r>
              <a:rPr lang="it-IT" sz="900" dirty="0"/>
              <a:t>L’occupazione dipendente diminuisce (-0.7%), mentre aumenta quella indipendente (+2.3%), dopo un periodo di tendenza alla riduzione. </a:t>
            </a:r>
          </a:p>
          <a:p>
            <a:pPr marL="171450" indent="-171450">
              <a:lnSpc>
                <a:spcPts val="1300"/>
              </a:lnSpc>
              <a:spcBef>
                <a:spcPts val="600"/>
              </a:spcBef>
              <a:buFont typeface="Arial Narrow" panose="020B0606020202030204" pitchFamily="34" charset="0"/>
              <a:buChar char="►"/>
            </a:pPr>
            <a:r>
              <a:rPr lang="it-IT" sz="900" dirty="0"/>
              <a:t>La diminuzione si deve alla componente maschile (-0.6%), mentre quella femminile aumenta (+0.5%). Nel corso dei tre anni considerati la partecipazione delle donne al mercato del lavoro tende ad aumentare (+2.4%)</a:t>
            </a:r>
          </a:p>
          <a:p>
            <a:pPr marL="171450" indent="-171450">
              <a:lnSpc>
                <a:spcPts val="1300"/>
              </a:lnSpc>
              <a:spcBef>
                <a:spcPts val="600"/>
              </a:spcBef>
              <a:buFont typeface="Arial Narrow" panose="020B0606020202030204" pitchFamily="34" charset="0"/>
              <a:buChar char="►"/>
            </a:pPr>
            <a:r>
              <a:rPr lang="it-IT" sz="900" dirty="0"/>
              <a:t>Queste tendenze sono coerenti con la diminuzione dell’occupazione nell’industria (-4%) e nelle costruzioni (-1.3%), dove prevalgono i maschi adulti</a:t>
            </a:r>
          </a:p>
          <a:p>
            <a:pPr marL="171450" indent="-171450">
              <a:lnSpc>
                <a:spcPts val="1300"/>
              </a:lnSpc>
              <a:spcBef>
                <a:spcPts val="600"/>
              </a:spcBef>
              <a:buFont typeface="Arial Narrow" panose="020B0606020202030204" pitchFamily="34" charset="0"/>
              <a:buChar char="►"/>
            </a:pPr>
            <a:r>
              <a:rPr lang="it-IT" sz="900" dirty="0"/>
              <a:t>Diminuiscono i disoccupati (-14.8%), confermando la forte riduzione nel 2021-2022 (-19.3%), aumentano gli inattivi (+0.6%) nel corso del 2023 (-2.6% tra il 2021 e il 2022)</a:t>
            </a:r>
          </a:p>
          <a:p>
            <a:pPr marL="171450" indent="-171450">
              <a:lnSpc>
                <a:spcPts val="1300"/>
              </a:lnSpc>
              <a:spcBef>
                <a:spcPts val="600"/>
              </a:spcBef>
              <a:buFont typeface="Arial Narrow" panose="020B0606020202030204" pitchFamily="34" charset="0"/>
              <a:buChar char="►"/>
            </a:pPr>
            <a:r>
              <a:rPr lang="it-IT" sz="900" dirty="0"/>
              <a:t>Il tasso di occupazione (68.7) è leggermente più elevato (+0.2%). </a:t>
            </a:r>
          </a:p>
          <a:p>
            <a:pPr marL="171450" indent="-171450">
              <a:lnSpc>
                <a:spcPts val="1300"/>
              </a:lnSpc>
              <a:spcBef>
                <a:spcPts val="600"/>
              </a:spcBef>
              <a:buFont typeface="Arial Narrow" panose="020B0606020202030204" pitchFamily="34" charset="0"/>
              <a:buChar char="►"/>
            </a:pPr>
            <a:r>
              <a:rPr lang="it-IT" sz="900" dirty="0"/>
              <a:t>Il gender gap, pur rimanendo elevato, si riduce al 12.9% (-0.2%) </a:t>
            </a:r>
          </a:p>
          <a:p>
            <a:pPr marL="171450" indent="-171450">
              <a:lnSpc>
                <a:spcPts val="1300"/>
              </a:lnSpc>
              <a:spcBef>
                <a:spcPts val="600"/>
              </a:spcBef>
              <a:buFont typeface="Arial Narrow" panose="020B0606020202030204" pitchFamily="34" charset="0"/>
              <a:buChar char="►"/>
            </a:pPr>
            <a:r>
              <a:rPr lang="it-IT" sz="900" dirty="0"/>
              <a:t>Il tasso di occupazione è a livelli «naturali» (4.6%), il tasso di inattività è pari al 28%</a:t>
            </a:r>
          </a:p>
        </p:txBody>
      </p:sp>
    </p:spTree>
    <p:extLst>
      <p:ext uri="{BB962C8B-B14F-4D97-AF65-F5344CB8AC3E}">
        <p14:creationId xmlns:p14="http://schemas.microsoft.com/office/powerpoint/2010/main" val="1334936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Osservatorio regionale sul mercato e le politiche del lavoro – osservatorio.lavoro@regione.fvg.it 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FF88-22A1-416B-97AD-5BD7DED1A078}" type="slidenum">
              <a:rPr lang="it-IT" smtClean="0"/>
              <a:t>4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2643447" y="135543"/>
            <a:ext cx="94091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Serie storiche Istat</a:t>
            </a:r>
          </a:p>
        </p:txBody>
      </p: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0481A7CD-55C6-1EEE-4FBD-6BFA84F0E3A3}"/>
              </a:ext>
            </a:extLst>
          </p:cNvPr>
          <p:cNvGrpSpPr/>
          <p:nvPr/>
        </p:nvGrpSpPr>
        <p:grpSpPr>
          <a:xfrm>
            <a:off x="1219836" y="885825"/>
            <a:ext cx="9249625" cy="5086350"/>
            <a:chOff x="0" y="0"/>
            <a:chExt cx="8762736" cy="5332602"/>
          </a:xfrm>
        </p:grpSpPr>
        <p:graphicFrame>
          <p:nvGraphicFramePr>
            <p:cNvPr id="20" name="Grafico 19">
              <a:extLst>
                <a:ext uri="{FF2B5EF4-FFF2-40B4-BE49-F238E27FC236}">
                  <a16:creationId xmlns:a16="http://schemas.microsoft.com/office/drawing/2014/main" id="{4A9AB4BC-9403-0F35-164D-7A9ACF8DC918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73435913"/>
                </p:ext>
              </p:extLst>
            </p:nvPr>
          </p:nvGraphicFramePr>
          <p:xfrm>
            <a:off x="4640377" y="32638"/>
            <a:ext cx="4122359" cy="26663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21" name="Grafico 20">
              <a:extLst>
                <a:ext uri="{FF2B5EF4-FFF2-40B4-BE49-F238E27FC236}">
                  <a16:creationId xmlns:a16="http://schemas.microsoft.com/office/drawing/2014/main" id="{84853FBD-BC63-0DFB-265C-4FCB0F1CDF78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342206658"/>
                </p:ext>
              </p:extLst>
            </p:nvPr>
          </p:nvGraphicFramePr>
          <p:xfrm>
            <a:off x="0" y="2714502"/>
            <a:ext cx="4241070" cy="26181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22" name="Grafico 21">
              <a:extLst>
                <a:ext uri="{FF2B5EF4-FFF2-40B4-BE49-F238E27FC236}">
                  <a16:creationId xmlns:a16="http://schemas.microsoft.com/office/drawing/2014/main" id="{769F4C84-3707-E42A-4753-7B45D71728C9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391423384"/>
                </p:ext>
              </p:extLst>
            </p:nvPr>
          </p:nvGraphicFramePr>
          <p:xfrm>
            <a:off x="0" y="0"/>
            <a:ext cx="4241070" cy="26663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62B4BCAE-696F-114C-95C7-D03A87E627C1}"/>
              </a:ext>
            </a:extLst>
          </p:cNvPr>
          <p:cNvCxnSpPr>
            <a:cxnSpLocks/>
          </p:cNvCxnSpPr>
          <p:nvPr/>
        </p:nvCxnSpPr>
        <p:spPr>
          <a:xfrm>
            <a:off x="4488110" y="1140903"/>
            <a:ext cx="0" cy="4487906"/>
          </a:xfrm>
          <a:prstGeom prst="line">
            <a:avLst/>
          </a:prstGeom>
          <a:ln w="9525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E42B8D23-2BD2-AE1D-0EC7-42D502DBAACD}"/>
              </a:ext>
            </a:extLst>
          </p:cNvPr>
          <p:cNvCxnSpPr>
            <a:cxnSpLocks/>
          </p:cNvCxnSpPr>
          <p:nvPr/>
        </p:nvCxnSpPr>
        <p:spPr>
          <a:xfrm>
            <a:off x="9288011" y="916956"/>
            <a:ext cx="0" cy="2558019"/>
          </a:xfrm>
          <a:prstGeom prst="line">
            <a:avLst/>
          </a:prstGeom>
          <a:ln w="9525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221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Osservatorio regionale sul mercato e le politiche del lavoro – osservatorio.lavoro@regione.fvg.it 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FF88-22A1-416B-97AD-5BD7DED1A078}" type="slidenum">
              <a:rPr lang="it-IT" smtClean="0"/>
              <a:t>5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2643447" y="135543"/>
            <a:ext cx="94091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Tasso di attività, occupazione e disoccupazione</a:t>
            </a:r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1AD05FC4-4510-2235-6312-4614892073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6634302"/>
              </p:ext>
            </p:extLst>
          </p:nvPr>
        </p:nvGraphicFramePr>
        <p:xfrm>
          <a:off x="2241261" y="1314450"/>
          <a:ext cx="6022687" cy="4229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79484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Osservatorio regionale sul mercato e le politiche del lavoro – osservatorio.lavoro@regione.fvg.it 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FF88-22A1-416B-97AD-5BD7DED1A078}" type="slidenum">
              <a:rPr lang="it-IT" smtClean="0"/>
              <a:t>6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2643447" y="135543"/>
            <a:ext cx="94091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Serie storiche COB</a:t>
            </a:r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D4D9E06C-8C87-B23F-EB00-3F79AF86A7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1681255"/>
              </p:ext>
            </p:extLst>
          </p:nvPr>
        </p:nvGraphicFramePr>
        <p:xfrm>
          <a:off x="2151134" y="1090411"/>
          <a:ext cx="6600825" cy="4366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6348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Osservatorio regionale sul mercato e le politiche del lavoro – osservatorio.lavoro@regione.fvg.it 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FF88-22A1-416B-97AD-5BD7DED1A078}" type="slidenum">
              <a:rPr lang="it-IT" smtClean="0"/>
              <a:t>7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2643447" y="135543"/>
            <a:ext cx="94091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Variazione occupazione 2023</a:t>
            </a:r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759C05DA-D587-9141-0A95-76F3399194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2534081"/>
              </p:ext>
            </p:extLst>
          </p:nvPr>
        </p:nvGraphicFramePr>
        <p:xfrm>
          <a:off x="2225962" y="1307031"/>
          <a:ext cx="6169893" cy="4243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8331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Osservatorio regionale sul mercato e le politiche del lavoro – osservatorio.lavoro@regione.fvg.it 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FF88-22A1-416B-97AD-5BD7DED1A078}" type="slidenum">
              <a:rPr lang="it-IT" smtClean="0"/>
              <a:t>8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2643447" y="135543"/>
            <a:ext cx="94091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Tasso di occupazione 2023</a:t>
            </a:r>
          </a:p>
        </p:txBody>
      </p:sp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8CB22804-98C0-A50D-E312-31FB6E3C33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3698652"/>
              </p:ext>
            </p:extLst>
          </p:nvPr>
        </p:nvGraphicFramePr>
        <p:xfrm>
          <a:off x="183043" y="1043708"/>
          <a:ext cx="5501939" cy="4433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Grafico 14">
            <a:extLst>
              <a:ext uri="{FF2B5EF4-FFF2-40B4-BE49-F238E27FC236}">
                <a16:creationId xmlns:a16="http://schemas.microsoft.com/office/drawing/2014/main" id="{8D3F4908-C6CA-EBEB-8713-3DD99FFFF8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5326942"/>
              </p:ext>
            </p:extLst>
          </p:nvPr>
        </p:nvGraphicFramePr>
        <p:xfrm>
          <a:off x="6507018" y="1043708"/>
          <a:ext cx="5130799" cy="3648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50771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Osservatorio regionale sul mercato e le politiche del lavoro – osservatorio.lavoro@regione.fvg.it 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FF88-22A1-416B-97AD-5BD7DED1A078}" type="slidenum">
              <a:rPr lang="it-IT" smtClean="0"/>
              <a:t>9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2643447" y="135543"/>
            <a:ext cx="94091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Tasso di occupazione nelle regioni </a:t>
            </a:r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BF8D4C29-C699-5805-43B1-350CF3D387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0562758"/>
              </p:ext>
            </p:extLst>
          </p:nvPr>
        </p:nvGraphicFramePr>
        <p:xfrm>
          <a:off x="1800515" y="1339272"/>
          <a:ext cx="7482030" cy="4331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63232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11650</TotalTime>
  <Words>1442</Words>
  <Application>Microsoft Office PowerPoint</Application>
  <PresentationFormat>Widescreen</PresentationFormat>
  <Paragraphs>349</Paragraphs>
  <Slides>21</Slides>
  <Notes>0</Notes>
  <HiddenSlides>5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6" baseType="lpstr">
      <vt:lpstr>Arial</vt:lpstr>
      <vt:lpstr>Arial Narrow</vt:lpstr>
      <vt:lpstr>Calibri</vt:lpstr>
      <vt:lpstr>DecimaWE Rg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LINEE GUIDA COMUNICAZIONE LAVORO</dc:title>
  <dc:creator>Picciolo Alessandra</dc:creator>
  <cp:lastModifiedBy>Corvino Carlos</cp:lastModifiedBy>
  <cp:revision>433</cp:revision>
  <cp:lastPrinted>2024-04-02T07:58:42Z</cp:lastPrinted>
  <dcterms:created xsi:type="dcterms:W3CDTF">2020-06-01T21:34:06Z</dcterms:created>
  <dcterms:modified xsi:type="dcterms:W3CDTF">2024-04-03T08:54:08Z</dcterms:modified>
</cp:coreProperties>
</file>